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7"/>
  </p:notesMasterIdLst>
  <p:sldIdLst>
    <p:sldId id="288" r:id="rId3"/>
    <p:sldId id="473" r:id="rId4"/>
    <p:sldId id="474" r:id="rId5"/>
    <p:sldId id="302" r:id="rId6"/>
    <p:sldId id="475" r:id="rId7"/>
    <p:sldId id="472" r:id="rId8"/>
    <p:sldId id="303" r:id="rId9"/>
    <p:sldId id="476" r:id="rId10"/>
    <p:sldId id="477" r:id="rId11"/>
    <p:sldId id="478" r:id="rId12"/>
    <p:sldId id="479" r:id="rId13"/>
    <p:sldId id="482" r:id="rId14"/>
    <p:sldId id="480" r:id="rId15"/>
    <p:sldId id="481" r:id="rId16"/>
    <p:sldId id="296" r:id="rId17"/>
    <p:sldId id="483" r:id="rId18"/>
    <p:sldId id="484" r:id="rId19"/>
    <p:sldId id="485" r:id="rId20"/>
    <p:sldId id="486" r:id="rId21"/>
    <p:sldId id="488" r:id="rId22"/>
    <p:sldId id="489" r:id="rId23"/>
    <p:sldId id="490" r:id="rId24"/>
    <p:sldId id="487" r:id="rId25"/>
    <p:sldId id="491" r:id="rId26"/>
    <p:sldId id="492" r:id="rId27"/>
    <p:sldId id="437" r:id="rId28"/>
    <p:sldId id="493" r:id="rId29"/>
    <p:sldId id="309" r:id="rId30"/>
    <p:sldId id="495" r:id="rId31"/>
    <p:sldId id="494" r:id="rId32"/>
    <p:sldId id="496" r:id="rId33"/>
    <p:sldId id="497" r:id="rId34"/>
    <p:sldId id="498" r:id="rId35"/>
    <p:sldId id="49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13F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8" d="100"/>
          <a:sy n="98" d="100"/>
        </p:scale>
        <p:origin x="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52E3F3-91AB-4C69-B2D3-11D3B9195328}" type="datetimeFigureOut">
              <a:rPr lang="en-GB" smtClean="0"/>
              <a:t>16/06/2024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4C7C60-B6B3-4AA9-A23E-2D10DED30368}" type="slidenum">
              <a:rPr lang="en-GB" smtClean="0"/>
              <a:t>‹#›</a:t>
            </a:fld>
            <a:endParaRPr lang="en-GB"/>
          </a:p>
        </p:txBody>
      </p:sp>
    </p:spTree>
    <p:extLst>
      <p:ext uri="{BB962C8B-B14F-4D97-AF65-F5344CB8AC3E}">
        <p14:creationId xmlns:p14="http://schemas.microsoft.com/office/powerpoint/2010/main" val="50424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8</a:t>
            </a:fld>
            <a:endParaRPr lang="en-GB"/>
          </a:p>
        </p:txBody>
      </p:sp>
    </p:spTree>
    <p:extLst>
      <p:ext uri="{BB962C8B-B14F-4D97-AF65-F5344CB8AC3E}">
        <p14:creationId xmlns:p14="http://schemas.microsoft.com/office/powerpoint/2010/main" val="3837253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9</a:t>
            </a:fld>
            <a:endParaRPr lang="en-GB"/>
          </a:p>
        </p:txBody>
      </p:sp>
    </p:spTree>
    <p:extLst>
      <p:ext uri="{BB962C8B-B14F-4D97-AF65-F5344CB8AC3E}">
        <p14:creationId xmlns:p14="http://schemas.microsoft.com/office/powerpoint/2010/main" val="4236260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10</a:t>
            </a:fld>
            <a:endParaRPr lang="en-GB"/>
          </a:p>
        </p:txBody>
      </p:sp>
    </p:spTree>
    <p:extLst>
      <p:ext uri="{BB962C8B-B14F-4D97-AF65-F5344CB8AC3E}">
        <p14:creationId xmlns:p14="http://schemas.microsoft.com/office/powerpoint/2010/main" val="3739627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11</a:t>
            </a:fld>
            <a:endParaRPr lang="en-GB"/>
          </a:p>
        </p:txBody>
      </p:sp>
    </p:spTree>
    <p:extLst>
      <p:ext uri="{BB962C8B-B14F-4D97-AF65-F5344CB8AC3E}">
        <p14:creationId xmlns:p14="http://schemas.microsoft.com/office/powerpoint/2010/main" val="25141696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12</a:t>
            </a:fld>
            <a:endParaRPr lang="en-GB"/>
          </a:p>
        </p:txBody>
      </p:sp>
    </p:spTree>
    <p:extLst>
      <p:ext uri="{BB962C8B-B14F-4D97-AF65-F5344CB8AC3E}">
        <p14:creationId xmlns:p14="http://schemas.microsoft.com/office/powerpoint/2010/main" val="2410509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13</a:t>
            </a:fld>
            <a:endParaRPr lang="en-GB"/>
          </a:p>
        </p:txBody>
      </p:sp>
    </p:spTree>
    <p:extLst>
      <p:ext uri="{BB962C8B-B14F-4D97-AF65-F5344CB8AC3E}">
        <p14:creationId xmlns:p14="http://schemas.microsoft.com/office/powerpoint/2010/main" val="4022350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C7C60-B6B3-4AA9-A23E-2D10DED30368}" type="slidenum">
              <a:rPr lang="en-GB" smtClean="0"/>
              <a:t>14</a:t>
            </a:fld>
            <a:endParaRPr lang="en-GB"/>
          </a:p>
        </p:txBody>
      </p:sp>
    </p:spTree>
    <p:extLst>
      <p:ext uri="{BB962C8B-B14F-4D97-AF65-F5344CB8AC3E}">
        <p14:creationId xmlns:p14="http://schemas.microsoft.com/office/powerpoint/2010/main" val="631742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61ACEEA-8C27-4926-9393-42654350159D}"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1992195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61ACEEA-8C27-4926-9393-42654350159D}"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169107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1ACEEA-8C27-4926-9393-42654350159D}"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1222440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61ACEEA-8C27-4926-9393-42654350159D}"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1653506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61ACEEA-8C27-4926-9393-42654350159D}" type="datetimeFigureOut">
              <a:rPr lang="en-GB" smtClean="0"/>
              <a:t>16/06/2024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2462566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61ACEEA-8C27-4926-9393-42654350159D}" type="datetimeFigureOut">
              <a:rPr lang="en-GB" smtClean="0"/>
              <a:t>16/06/2024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3373707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1ACEEA-8C27-4926-9393-42654350159D}" type="datetimeFigureOut">
              <a:rPr lang="en-GB" smtClean="0"/>
              <a:t>16/06/2024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8973785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1ACEEA-8C27-4926-9393-42654350159D}"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2658912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1ACEEA-8C27-4926-9393-42654350159D}"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3405749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61ACEEA-8C27-4926-9393-42654350159D}"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3236187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61ACEEA-8C27-4926-9393-42654350159D}"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BC574-1B69-495F-9716-72EEF03670C7}" type="slidenum">
              <a:rPr lang="en-GB" smtClean="0"/>
              <a:t>‹#›</a:t>
            </a:fld>
            <a:endParaRPr lang="en-GB"/>
          </a:p>
        </p:txBody>
      </p:sp>
    </p:spTree>
    <p:extLst>
      <p:ext uri="{BB962C8B-B14F-4D97-AF65-F5344CB8AC3E}">
        <p14:creationId xmlns:p14="http://schemas.microsoft.com/office/powerpoint/2010/main" val="395146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8D40C8-DE7C-4AA6-8E34-A9267E46A123}"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2362080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8D40C8-DE7C-4AA6-8E34-A9267E46A123}"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3164088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8D40C8-DE7C-4AA6-8E34-A9267E46A123}"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333481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8D40C8-DE7C-4AA6-8E34-A9267E46A123}"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2498464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8D40C8-DE7C-4AA6-8E34-A9267E46A123}" type="datetimeFigureOut">
              <a:rPr lang="en-GB" smtClean="0"/>
              <a:t>16/06/2024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2675444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8D40C8-DE7C-4AA6-8E34-A9267E46A123}" type="datetimeFigureOut">
              <a:rPr lang="en-GB" smtClean="0"/>
              <a:t>16/06/2024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27966214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8D40C8-DE7C-4AA6-8E34-A9267E46A123}" type="datetimeFigureOut">
              <a:rPr lang="en-GB" smtClean="0"/>
              <a:t>16/06/2024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4651334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8D40C8-DE7C-4AA6-8E34-A9267E46A123}"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8084294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8D40C8-DE7C-4AA6-8E34-A9267E46A123}" type="datetimeFigureOut">
              <a:rPr lang="en-GB" smtClean="0"/>
              <a:t>16/06/2024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1091712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8D40C8-DE7C-4AA6-8E34-A9267E46A123}"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35210703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8D40C8-DE7C-4AA6-8E34-A9267E46A123}" type="datetimeFigureOut">
              <a:rPr lang="en-GB" smtClean="0"/>
              <a:t>16/06/2024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1D7E7-C85C-44DB-B394-E4A8F44E67B2}" type="slidenum">
              <a:rPr lang="en-GB" smtClean="0"/>
              <a:t>‹#›</a:t>
            </a:fld>
            <a:endParaRPr lang="en-GB"/>
          </a:p>
        </p:txBody>
      </p:sp>
    </p:spTree>
    <p:extLst>
      <p:ext uri="{BB962C8B-B14F-4D97-AF65-F5344CB8AC3E}">
        <p14:creationId xmlns:p14="http://schemas.microsoft.com/office/powerpoint/2010/main" val="77272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1ACEEA-8C27-4926-9393-42654350159D}" type="datetimeFigureOut">
              <a:rPr lang="en-GB" smtClean="0"/>
              <a:t>16/06/2024</a:t>
            </a:fld>
            <a:endParaRPr lang="en-GB"/>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CBC574-1B69-495F-9716-72EEF03670C7}" type="slidenum">
              <a:rPr lang="en-GB" smtClean="0"/>
              <a:t>‹#›</a:t>
            </a:fld>
            <a:endParaRPr lang="en-GB"/>
          </a:p>
        </p:txBody>
      </p:sp>
    </p:spTree>
    <p:extLst>
      <p:ext uri="{BB962C8B-B14F-4D97-AF65-F5344CB8AC3E}">
        <p14:creationId xmlns:p14="http://schemas.microsoft.com/office/powerpoint/2010/main" val="3528102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377"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8D40C8-DE7C-4AA6-8E34-A9267E46A123}" type="datetimeFigureOut">
              <a:rPr lang="en-GB" smtClean="0"/>
              <a:t>16/06/2024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11D7E7-C85C-44DB-B394-E4A8F44E67B2}" type="slidenum">
              <a:rPr lang="en-GB" smtClean="0"/>
              <a:t>‹#›</a:t>
            </a:fld>
            <a:endParaRPr lang="en-GB"/>
          </a:p>
        </p:txBody>
      </p:sp>
    </p:spTree>
    <p:extLst>
      <p:ext uri="{BB962C8B-B14F-4D97-AF65-F5344CB8AC3E}">
        <p14:creationId xmlns:p14="http://schemas.microsoft.com/office/powerpoint/2010/main" val="20672001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youtube.com/watch?v=GTu5ltfX2dw"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youtube.com/watch?v=cSVDF5Ib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s://www.youtube.com/watch?v=2595abcvh2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hyperlink" Target="https://www.youtube.com/watch?v=H7hGiZ579c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hyperlink" Target="https://www.youtube.com/watch?v=CICIOJqEb5c"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hyperlink" Target="https://www.youtube.com/watch?v=JwJr9Rniofc"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hyperlink" Target="https://www.youtube.com/watch?v=B9zRToy-mw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hyperlink" Target="https://www.youtube.com/watch?v=1so8si-8oxw" TargetMode="External"/><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1.jpeg"/><Relationship Id="rId5" Type="http://schemas.openxmlformats.org/officeDocument/2006/relationships/hyperlink" Target="https://www.youtube.com/watch?v=lUpAAHGA28s" TargetMode="External"/><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hyperlink" Target="https://www.youtube.com/watch?v=oecX_1pqxk0" TargetMode="External"/><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hyperlink" Target="https://www.youtube.com/watch?v=oecX_1pqxk0" TargetMode="External"/><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hyperlink" Target="https://www.youtube.com/watch?v=sCtixpIWBto" TargetMode="External"/><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hyperlink" Target="https://www.youtube.com/watch?v=E8gmARGvPlI" TargetMode="External"/><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jpeg"/><Relationship Id="rId5" Type="http://schemas.openxmlformats.org/officeDocument/2006/relationships/hyperlink" Target="https://www.youtube.com/watch?v=uWhkbDMISl8" TargetMode="External"/><Relationship Id="rId4" Type="http://schemas.openxmlformats.org/officeDocument/2006/relationships/image" Target="../media/image2.sv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hyperlink" Target="https://www.youtube.com/watch?v=wugWGhItaQ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hyperlink" Target="https://www.youtube.com/watch?v=f6qZUCi7ToQ"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39OFMgh6JwY"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AgcTvoWjZJU" TargetMode="External"/><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Yc5OyXmHD0w"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hyperlink" Target="https://youtu.be/r_y0XxioBnE"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tbNlMtqrYS0" TargetMode="External"/><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25.jpeg"/><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hyperlink" Target="https://www.youtube.com/watch?v=Gus4dnQuiGk"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27.jpeg"/><Relationship Id="rId4" Type="http://schemas.openxmlformats.org/officeDocument/2006/relationships/hyperlink" Target="https://www.youtube.com/watch?v=IUZEtVbJT5c"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hyperlink" Target="https://www.youtube.com/watch?v=G3dFpQzu54w"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31.jpeg"/><Relationship Id="rId4" Type="http://schemas.openxmlformats.org/officeDocument/2006/relationships/hyperlink" Target="https://www.youtube.com/watch?v=J6DtFCCURek"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hyperlink" Target="https://www.youtube.com/watch?v=VjEq-r2agqc"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34.jpeg"/><Relationship Id="rId4" Type="http://schemas.openxmlformats.org/officeDocument/2006/relationships/hyperlink" Target="https://www.youtube.com/watch?v=Fmf9ZJ_Yn0A&amp;list=PLiVovjZHhD-znZqybOFrvlzY9q7dYK2M2"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5.jpeg"/><Relationship Id="rId4" Type="http://schemas.openxmlformats.org/officeDocument/2006/relationships/hyperlink" Target="https://www.youtube.com/watch?v=EE6_PacCnRw"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2.svg"/><Relationship Id="rId7" Type="http://schemas.openxmlformats.org/officeDocument/2006/relationships/image" Target="../media/image38.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hyperlink" Target="https://www.youtube.com/watch?v=lXirfnVD-_sSon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hyperlink" Target="https://www.youtube.com/watch?v=gLF-_Z8TK1k"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hyperlink" Target="https://www.youtube.com/watch?v=KyQ_qZeO5JA"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4.jpeg"/><Relationship Id="rId4" Type="http://schemas.openxmlformats.org/officeDocument/2006/relationships/hyperlink" Target="https://www.youtube.com/watch?v=apBWI6xrbL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5.jpeg"/><Relationship Id="rId4" Type="http://schemas.openxmlformats.org/officeDocument/2006/relationships/hyperlink" Target="https://www.youtube.com/watch?v=l7vRSu_wsNc"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6.jpeg"/><Relationship Id="rId4" Type="http://schemas.openxmlformats.org/officeDocument/2006/relationships/hyperlink" Target="https://www.youtube.com/watch?v=uSer4wdHvm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08138" y="188640"/>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2536" y="4437112"/>
            <a:ext cx="2232248" cy="2232248"/>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pic>
        <p:nvPicPr>
          <p:cNvPr id="1026" name="Picture 2" descr="The White Stripes Perform In Animated Bliss In New Music Video For “Let&amp;#39;s  Shake Hands” - mxdwn Music">
            <a:extLst>
              <a:ext uri="{FF2B5EF4-FFF2-40B4-BE49-F238E27FC236}">
                <a16:creationId xmlns:a16="http://schemas.microsoft.com/office/drawing/2014/main" id="{3C653627-E3D8-49A9-B45E-6933BE724D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2496" y="1172359"/>
            <a:ext cx="5179293" cy="316138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EFDD9B-6B8B-4FE3-A988-9E5D936578B4}"/>
              </a:ext>
            </a:extLst>
          </p:cNvPr>
          <p:cNvSpPr txBox="1"/>
          <p:nvPr/>
        </p:nvSpPr>
        <p:spPr>
          <a:xfrm>
            <a:off x="2836930" y="4797153"/>
            <a:ext cx="545481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Musicians: </a:t>
            </a:r>
            <a:r>
              <a:rPr kumimoji="0" lang="en-GB" sz="3200" b="0" i="0" u="none" strike="noStrike" kern="1200" cap="none" spc="0" normalizeH="0" baseline="0" noProof="0" dirty="0">
                <a:ln>
                  <a:noFill/>
                </a:ln>
                <a:solidFill>
                  <a:prstClr val="black"/>
                </a:solidFill>
                <a:effectLst/>
                <a:uLnTx/>
                <a:uFillTx/>
                <a:latin typeface="Calibri"/>
                <a:ea typeface="+mn-ea"/>
                <a:cs typeface="+mn-cs"/>
              </a:rPr>
              <a:t>The White Stripes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Song: </a:t>
            </a:r>
            <a:r>
              <a:rPr kumimoji="0" lang="en-GB" sz="2800" b="0" i="0" u="sng" strike="noStrike" kern="1200" cap="none" spc="0" normalizeH="0" baseline="0" noProof="0" dirty="0">
                <a:ln>
                  <a:noFill/>
                </a:ln>
                <a:solidFill>
                  <a:srgbClr val="0000FF"/>
                </a:solidFill>
                <a:effectLst/>
                <a:uLnTx/>
                <a:uFillTx/>
                <a:latin typeface="Calibri" panose="020F0502020204030204" pitchFamily="34" charset="0"/>
                <a:ea typeface="Times New Roman" panose="02020603050405020304" pitchFamily="18" charset="0"/>
                <a:cs typeface="+mn-cs"/>
                <a:hlinkClick r:id="rId5">
                  <a:extLst>
                    <a:ext uri="{A12FA001-AC4F-418D-AE19-62706E023703}">
                      <ahyp:hlinkClr xmlns:ahyp="http://schemas.microsoft.com/office/drawing/2018/hyperlinkcolor" val="tx"/>
                    </a:ext>
                  </a:extLst>
                </a:hlinkClick>
              </a:rPr>
              <a:t>We're going to be friends</a:t>
            </a:r>
            <a:endParaRPr kumimoji="0" lang="en-GB" sz="1800" b="0" i="0" u="none" strike="noStrike" kern="1200" cap="none" spc="0" normalizeH="0" baseline="0" noProof="0" dirty="0">
              <a:ln>
                <a:noFill/>
              </a:ln>
              <a:solidFill>
                <a:srgbClr val="005BD3"/>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99582" y="1275725"/>
            <a:ext cx="2488240" cy="310854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Rock band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Jack: guitarist and singer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Meg: Drummer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Brother and sister</a:t>
            </a:r>
          </a:p>
        </p:txBody>
      </p:sp>
    </p:spTree>
    <p:extLst>
      <p:ext uri="{BB962C8B-B14F-4D97-AF65-F5344CB8AC3E}">
        <p14:creationId xmlns:p14="http://schemas.microsoft.com/office/powerpoint/2010/main" val="1948874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97606" y="5283258"/>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416861" y="5577162"/>
            <a:ext cx="5287276" cy="1231106"/>
          </a:xfrm>
          <a:prstGeom prst="rect">
            <a:avLst/>
          </a:prstGeom>
          <a:noFill/>
        </p:spPr>
        <p:txBody>
          <a:bodyPr wrap="square" rtlCol="0">
            <a:spAutoFit/>
          </a:bodyPr>
          <a:lstStyle/>
          <a:p>
            <a:r>
              <a:rPr lang="en-GB" sz="2800" b="1" dirty="0">
                <a:solidFill>
                  <a:prstClr val="black"/>
                </a:solidFill>
                <a:latin typeface="Calibri"/>
              </a:rPr>
              <a:t>Musician: Vaughan Williams</a:t>
            </a:r>
            <a:endParaRPr lang="en-GB" sz="2800" dirty="0">
              <a:solidFill>
                <a:prstClr val="black"/>
              </a:solidFill>
              <a:latin typeface="Calibri"/>
            </a:endParaRPr>
          </a:p>
          <a:p>
            <a:r>
              <a:rPr lang="en-GB" sz="2800" b="1" dirty="0">
                <a:solidFill>
                  <a:prstClr val="black"/>
                </a:solidFill>
                <a:latin typeface="Calibri"/>
              </a:rPr>
              <a:t>Song</a:t>
            </a:r>
            <a:r>
              <a:rPr lang="en-GB" sz="2800" b="1" dirty="0">
                <a:solidFill>
                  <a:prstClr val="black"/>
                </a:solidFill>
              </a:rPr>
              <a:t>: </a:t>
            </a:r>
            <a:r>
              <a:rPr lang="en-GB" sz="2800" b="1" dirty="0">
                <a:solidFill>
                  <a:prstClr val="black"/>
                </a:solidFill>
                <a:hlinkClick r:id="rId4"/>
              </a:rPr>
              <a:t>English Folk Songs Suite</a:t>
            </a:r>
            <a:endParaRPr lang="en-GB" sz="2800" b="1" dirty="0">
              <a:solidFill>
                <a:prstClr val="black"/>
              </a:solidFill>
            </a:endParaRPr>
          </a:p>
          <a:p>
            <a:endParaRPr lang="en-GB" dirty="0">
              <a:solidFill>
                <a:prstClr val="black"/>
              </a:solidFill>
              <a:latin typeface="Calibri"/>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86518" y="1510831"/>
            <a:ext cx="3111088" cy="4893647"/>
          </a:xfrm>
          <a:prstGeom prst="rect">
            <a:avLst/>
          </a:prstGeom>
          <a:noFill/>
          <a:ln>
            <a:solidFill>
              <a:schemeClr val="tx1"/>
            </a:solidFill>
          </a:ln>
        </p:spPr>
        <p:txBody>
          <a:bodyPr wrap="square" rtlCol="0">
            <a:spAutoFit/>
          </a:bodyPr>
          <a:lstStyle/>
          <a:p>
            <a:r>
              <a:rPr lang="en-GB" b="1" dirty="0"/>
              <a:t>FACTS</a:t>
            </a:r>
          </a:p>
          <a:p>
            <a:r>
              <a:rPr lang="en-GB" dirty="0"/>
              <a:t>Born in Gloucestershire in 1872</a:t>
            </a:r>
          </a:p>
          <a:p>
            <a:r>
              <a:rPr lang="en-GB" dirty="0"/>
              <a:t>Died in 1958</a:t>
            </a:r>
          </a:p>
          <a:p>
            <a:endParaRPr lang="en-GB" dirty="0"/>
          </a:p>
          <a:p>
            <a:r>
              <a:rPr lang="en-GB" dirty="0"/>
              <a:t>Genre: 20</a:t>
            </a:r>
            <a:r>
              <a:rPr lang="en-GB" baseline="30000" dirty="0"/>
              <a:t>th</a:t>
            </a:r>
            <a:r>
              <a:rPr lang="en-GB" dirty="0"/>
              <a:t> Century Classical</a:t>
            </a:r>
          </a:p>
          <a:p>
            <a:endParaRPr lang="en-GB" dirty="0"/>
          </a:p>
          <a:p>
            <a:r>
              <a:rPr lang="en-GB" dirty="0"/>
              <a:t>Ralph Vaughan Williams grew up in a small village in the English countryside and loved English folk songs, so he arranged some for an orchestra in this piece. The performance is done by the Nuremburg Symphony Orchestra.</a:t>
            </a:r>
          </a:p>
          <a:p>
            <a:endParaRPr lang="en-GB" sz="2000" dirty="0"/>
          </a:p>
          <a:p>
            <a:r>
              <a:rPr lang="en-GB" sz="2000" dirty="0"/>
              <a:t>English Folk Songs Suite was composed in 1923</a:t>
            </a:r>
          </a:p>
        </p:txBody>
      </p:sp>
      <p:pic>
        <p:nvPicPr>
          <p:cNvPr id="3074" name="Picture 2" descr="COFFEE BREAK | Composers And Their Cats">
            <a:extLst>
              <a:ext uri="{FF2B5EF4-FFF2-40B4-BE49-F238E27FC236}">
                <a16:creationId xmlns:a16="http://schemas.microsoft.com/office/drawing/2014/main" id="{1C127503-B99C-43B5-A85B-6427D8CED9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9467" y="1050566"/>
            <a:ext cx="3250155" cy="4236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793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97606" y="5283258"/>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416861" y="5577162"/>
            <a:ext cx="5287276" cy="1231106"/>
          </a:xfrm>
          <a:prstGeom prst="rect">
            <a:avLst/>
          </a:prstGeom>
          <a:noFill/>
        </p:spPr>
        <p:txBody>
          <a:bodyPr wrap="square" rtlCol="0">
            <a:spAutoFit/>
          </a:bodyPr>
          <a:lstStyle/>
          <a:p>
            <a:r>
              <a:rPr lang="en-GB" sz="2800" b="1" dirty="0">
                <a:solidFill>
                  <a:prstClr val="black"/>
                </a:solidFill>
                <a:latin typeface="Calibri"/>
              </a:rPr>
              <a:t>Musician: Joni Mitchell</a:t>
            </a:r>
            <a:endParaRPr lang="en-GB" sz="2800" dirty="0">
              <a:solidFill>
                <a:prstClr val="black"/>
              </a:solidFill>
              <a:latin typeface="Calibri"/>
            </a:endParaRPr>
          </a:p>
          <a:p>
            <a:r>
              <a:rPr lang="en-GB" sz="2800" b="1" dirty="0">
                <a:solidFill>
                  <a:prstClr val="black"/>
                </a:solidFill>
                <a:latin typeface="Calibri"/>
              </a:rPr>
              <a:t>Song</a:t>
            </a:r>
            <a:r>
              <a:rPr lang="en-GB" sz="2800" b="1" dirty="0">
                <a:solidFill>
                  <a:prstClr val="black"/>
                </a:solidFill>
              </a:rPr>
              <a:t>: </a:t>
            </a:r>
            <a:r>
              <a:rPr lang="en-GB" sz="2800" b="1" dirty="0">
                <a:solidFill>
                  <a:prstClr val="black"/>
                </a:solidFill>
                <a:hlinkClick r:id="rId4"/>
              </a:rPr>
              <a:t>Big Yellow Taxi</a:t>
            </a:r>
            <a:endParaRPr lang="en-GB" sz="2800" b="1" dirty="0">
              <a:solidFill>
                <a:prstClr val="black"/>
              </a:solidFill>
            </a:endParaRPr>
          </a:p>
          <a:p>
            <a:endParaRPr lang="en-GB" dirty="0">
              <a:solidFill>
                <a:prstClr val="black"/>
              </a:solidFill>
              <a:latin typeface="Calibri"/>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86518" y="1510831"/>
            <a:ext cx="3111088" cy="4062651"/>
          </a:xfrm>
          <a:prstGeom prst="rect">
            <a:avLst/>
          </a:prstGeom>
          <a:noFill/>
          <a:ln>
            <a:solidFill>
              <a:schemeClr val="tx1"/>
            </a:solidFill>
          </a:ln>
        </p:spPr>
        <p:txBody>
          <a:bodyPr wrap="square" rtlCol="0">
            <a:spAutoFit/>
          </a:bodyPr>
          <a:lstStyle/>
          <a:p>
            <a:r>
              <a:rPr lang="en-GB" b="1" dirty="0"/>
              <a:t>FACTS</a:t>
            </a:r>
          </a:p>
          <a:p>
            <a:r>
              <a:rPr lang="en-GB" dirty="0"/>
              <a:t>Born in Canada in 1943</a:t>
            </a:r>
          </a:p>
          <a:p>
            <a:endParaRPr lang="en-GB" dirty="0"/>
          </a:p>
          <a:p>
            <a:r>
              <a:rPr lang="en-GB" dirty="0"/>
              <a:t>Genre: Indie, Singer/songwriter</a:t>
            </a:r>
          </a:p>
          <a:p>
            <a:endParaRPr lang="en-GB" dirty="0"/>
          </a:p>
          <a:p>
            <a:r>
              <a:rPr lang="en-GB" dirty="0"/>
              <a:t>Joni Mitchell is a singer and songwriter from Canada although she lived in the USA for many years. She is most famous for her songs she plays on the acoustic guitar.</a:t>
            </a:r>
          </a:p>
          <a:p>
            <a:endParaRPr lang="en-GB" sz="2000" dirty="0"/>
          </a:p>
          <a:p>
            <a:r>
              <a:rPr lang="en-GB" sz="2000" dirty="0"/>
              <a:t>‘Big Yellow Taxi’ was released in 1970</a:t>
            </a:r>
          </a:p>
        </p:txBody>
      </p:sp>
      <p:pic>
        <p:nvPicPr>
          <p:cNvPr id="3" name="Picture 2">
            <a:extLst>
              <a:ext uri="{FF2B5EF4-FFF2-40B4-BE49-F238E27FC236}">
                <a16:creationId xmlns:a16="http://schemas.microsoft.com/office/drawing/2014/main" id="{FC36098E-8786-404D-8CB8-D6C163B72800}"/>
              </a:ext>
            </a:extLst>
          </p:cNvPr>
          <p:cNvPicPr>
            <a:picLocks noChangeAspect="1"/>
          </p:cNvPicPr>
          <p:nvPr/>
        </p:nvPicPr>
        <p:blipFill>
          <a:blip r:embed="rId5"/>
          <a:stretch>
            <a:fillRect/>
          </a:stretch>
        </p:blipFill>
        <p:spPr>
          <a:xfrm>
            <a:off x="4103229" y="1510831"/>
            <a:ext cx="4646920" cy="3485190"/>
          </a:xfrm>
          <a:prstGeom prst="rect">
            <a:avLst/>
          </a:prstGeom>
        </p:spPr>
      </p:pic>
    </p:spTree>
    <p:extLst>
      <p:ext uri="{BB962C8B-B14F-4D97-AF65-F5344CB8AC3E}">
        <p14:creationId xmlns:p14="http://schemas.microsoft.com/office/powerpoint/2010/main" val="2204558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598717" y="385866"/>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646" y="4758435"/>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3760274" y="5059991"/>
            <a:ext cx="5153863" cy="1354217"/>
          </a:xfrm>
          <a:prstGeom prst="rect">
            <a:avLst/>
          </a:prstGeom>
          <a:noFill/>
        </p:spPr>
        <p:txBody>
          <a:bodyPr wrap="square" rtlCol="0">
            <a:spAutoFit/>
          </a:bodyPr>
          <a:lstStyle/>
          <a:p>
            <a:r>
              <a:rPr lang="en-GB" sz="3200" b="1" dirty="0">
                <a:solidFill>
                  <a:prstClr val="black"/>
                </a:solidFill>
                <a:latin typeface="Calibri"/>
              </a:rPr>
              <a:t>Composer: </a:t>
            </a:r>
            <a:r>
              <a:rPr lang="en-GB" sz="3200" dirty="0">
                <a:solidFill>
                  <a:prstClr val="black"/>
                </a:solidFill>
                <a:latin typeface="Calibri"/>
              </a:rPr>
              <a:t>Antonio Vivaldi</a:t>
            </a:r>
          </a:p>
          <a:p>
            <a:r>
              <a:rPr lang="en-GB" sz="3200" b="1" dirty="0">
                <a:solidFill>
                  <a:prstClr val="black"/>
                </a:solidFill>
                <a:latin typeface="Calibri"/>
              </a:rPr>
              <a:t>Song</a:t>
            </a:r>
            <a:r>
              <a:rPr lang="en-GB" sz="3200" b="1" dirty="0">
                <a:solidFill>
                  <a:prstClr val="black"/>
                </a:solidFill>
              </a:rPr>
              <a:t>: </a:t>
            </a:r>
            <a:r>
              <a:rPr lang="en-GB" sz="3200" b="1" dirty="0">
                <a:solidFill>
                  <a:prstClr val="black"/>
                </a:solidFill>
                <a:hlinkClick r:id="rId4"/>
              </a:rPr>
              <a:t>Autumn</a:t>
            </a:r>
            <a:endParaRPr lang="en-GB" sz="3200" b="1" dirty="0">
              <a:solidFill>
                <a:prstClr val="black"/>
              </a:solidFill>
            </a:endParaRPr>
          </a:p>
          <a:p>
            <a:endParaRPr lang="en-GB" dirty="0">
              <a:solidFill>
                <a:prstClr val="black"/>
              </a:solidFill>
              <a:latin typeface="Calibri"/>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58140" y="1224237"/>
            <a:ext cx="3111088" cy="3108543"/>
          </a:xfrm>
          <a:prstGeom prst="rect">
            <a:avLst/>
          </a:prstGeom>
          <a:noFill/>
          <a:ln>
            <a:solidFill>
              <a:schemeClr val="tx1"/>
            </a:solidFill>
          </a:ln>
        </p:spPr>
        <p:txBody>
          <a:bodyPr wrap="square" rtlCol="0">
            <a:spAutoFit/>
          </a:bodyPr>
          <a:lstStyle/>
          <a:p>
            <a:r>
              <a:rPr lang="en-GB" b="1" dirty="0"/>
              <a:t>FACTS</a:t>
            </a:r>
          </a:p>
          <a:p>
            <a:endParaRPr lang="en-GB" dirty="0"/>
          </a:p>
          <a:p>
            <a:r>
              <a:rPr lang="en-GB" sz="2000" dirty="0"/>
              <a:t>Composer, violinist</a:t>
            </a:r>
          </a:p>
          <a:p>
            <a:endParaRPr lang="en-GB" sz="2000" dirty="0"/>
          </a:p>
          <a:p>
            <a:r>
              <a:rPr lang="en-GB" sz="2000" dirty="0"/>
              <a:t>1678-1741 Italian</a:t>
            </a:r>
          </a:p>
          <a:p>
            <a:endParaRPr lang="en-GB" sz="2000" dirty="0"/>
          </a:p>
          <a:p>
            <a:r>
              <a:rPr lang="en-GB" sz="2000" dirty="0"/>
              <a:t>Regarded as one of the greatest Baroque composers.  Was also a teacher and a priest. </a:t>
            </a:r>
          </a:p>
        </p:txBody>
      </p:sp>
      <p:pic>
        <p:nvPicPr>
          <p:cNvPr id="3074" name="Picture 2" descr="Antonio Vivaldi - Wikipedia">
            <a:extLst>
              <a:ext uri="{FF2B5EF4-FFF2-40B4-BE49-F238E27FC236}">
                <a16:creationId xmlns:a16="http://schemas.microsoft.com/office/drawing/2014/main" id="{DC6DCA64-2BE5-486D-BDEE-60C038D807F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18334" y="1180964"/>
            <a:ext cx="2940531" cy="3511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9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97606" y="5283258"/>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416861" y="5577162"/>
            <a:ext cx="5287276" cy="1231106"/>
          </a:xfrm>
          <a:prstGeom prst="rect">
            <a:avLst/>
          </a:prstGeom>
          <a:noFill/>
        </p:spPr>
        <p:txBody>
          <a:bodyPr wrap="square" rtlCol="0">
            <a:spAutoFit/>
          </a:bodyPr>
          <a:lstStyle/>
          <a:p>
            <a:r>
              <a:rPr lang="en-GB" sz="2800" b="1" dirty="0">
                <a:solidFill>
                  <a:prstClr val="black"/>
                </a:solidFill>
                <a:latin typeface="Calibri"/>
              </a:rPr>
              <a:t>Musician: Bill Withers</a:t>
            </a:r>
            <a:endParaRPr lang="en-GB" sz="2800" dirty="0">
              <a:solidFill>
                <a:prstClr val="black"/>
              </a:solidFill>
              <a:latin typeface="Calibri"/>
            </a:endParaRPr>
          </a:p>
          <a:p>
            <a:r>
              <a:rPr lang="en-GB" sz="2800" b="1" dirty="0">
                <a:solidFill>
                  <a:prstClr val="black"/>
                </a:solidFill>
                <a:latin typeface="Calibri"/>
              </a:rPr>
              <a:t>Song</a:t>
            </a:r>
            <a:r>
              <a:rPr lang="en-GB" sz="2800" b="1" dirty="0">
                <a:solidFill>
                  <a:prstClr val="black"/>
                </a:solidFill>
              </a:rPr>
              <a:t>: </a:t>
            </a:r>
            <a:r>
              <a:rPr lang="en-GB" sz="2800" b="1" dirty="0" err="1">
                <a:solidFill>
                  <a:prstClr val="black"/>
                </a:solidFill>
                <a:hlinkClick r:id="rId4"/>
              </a:rPr>
              <a:t>Ain't</a:t>
            </a:r>
            <a:r>
              <a:rPr lang="en-GB" sz="2800" b="1" dirty="0">
                <a:solidFill>
                  <a:prstClr val="black"/>
                </a:solidFill>
                <a:hlinkClick r:id="rId4"/>
              </a:rPr>
              <a:t> no Sunshine</a:t>
            </a:r>
            <a:endParaRPr lang="en-GB" sz="2800" b="1" dirty="0">
              <a:solidFill>
                <a:prstClr val="black"/>
              </a:solidFill>
            </a:endParaRPr>
          </a:p>
          <a:p>
            <a:endParaRPr lang="en-GB" dirty="0">
              <a:solidFill>
                <a:prstClr val="black"/>
              </a:solidFill>
              <a:latin typeface="Calibri"/>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86518" y="1510831"/>
            <a:ext cx="3111088" cy="5170646"/>
          </a:xfrm>
          <a:prstGeom prst="rect">
            <a:avLst/>
          </a:prstGeom>
          <a:noFill/>
          <a:ln>
            <a:solidFill>
              <a:schemeClr val="tx1"/>
            </a:solidFill>
          </a:ln>
        </p:spPr>
        <p:txBody>
          <a:bodyPr wrap="square" rtlCol="0">
            <a:spAutoFit/>
          </a:bodyPr>
          <a:lstStyle/>
          <a:p>
            <a:r>
              <a:rPr lang="en-GB" b="1" dirty="0"/>
              <a:t>FACTS</a:t>
            </a:r>
          </a:p>
          <a:p>
            <a:r>
              <a:rPr lang="en-GB" dirty="0"/>
              <a:t>Born in West Virginia in 1938</a:t>
            </a:r>
          </a:p>
          <a:p>
            <a:r>
              <a:rPr lang="en-GB" dirty="0"/>
              <a:t>Died 2020</a:t>
            </a:r>
          </a:p>
          <a:p>
            <a:endParaRPr lang="en-GB" dirty="0"/>
          </a:p>
          <a:p>
            <a:r>
              <a:rPr lang="en-GB" dirty="0"/>
              <a:t>Genre: Soul, RnB </a:t>
            </a:r>
          </a:p>
          <a:p>
            <a:endParaRPr lang="en-GB" dirty="0"/>
          </a:p>
          <a:p>
            <a:r>
              <a:rPr lang="en-GB" dirty="0"/>
              <a:t>Bill Withers is an American singer and songwriter famous for his combination of pop with soul and funk music. He is also a very talented multi-instrumentalist as although in this video he is playing the guitar, he is also plays the piano!</a:t>
            </a:r>
          </a:p>
          <a:p>
            <a:endParaRPr lang="en-GB" sz="2000" dirty="0"/>
          </a:p>
          <a:p>
            <a:r>
              <a:rPr lang="en-GB" sz="2000" dirty="0"/>
              <a:t>‘</a:t>
            </a:r>
            <a:r>
              <a:rPr lang="en-GB" sz="2000" dirty="0" err="1"/>
              <a:t>Ain’t</a:t>
            </a:r>
            <a:r>
              <a:rPr lang="en-GB" sz="2000" dirty="0"/>
              <a:t> no Sunshine’ was released in 1971</a:t>
            </a:r>
          </a:p>
        </p:txBody>
      </p:sp>
      <p:pic>
        <p:nvPicPr>
          <p:cNvPr id="5" name="Picture 4">
            <a:extLst>
              <a:ext uri="{FF2B5EF4-FFF2-40B4-BE49-F238E27FC236}">
                <a16:creationId xmlns:a16="http://schemas.microsoft.com/office/drawing/2014/main" id="{69196B39-83E9-43CC-BB5D-4BD6A9DC7771}"/>
              </a:ext>
            </a:extLst>
          </p:cNvPr>
          <p:cNvPicPr>
            <a:picLocks noChangeAspect="1"/>
          </p:cNvPicPr>
          <p:nvPr/>
        </p:nvPicPr>
        <p:blipFill>
          <a:blip r:embed="rId5"/>
          <a:stretch>
            <a:fillRect/>
          </a:stretch>
        </p:blipFill>
        <p:spPr>
          <a:xfrm>
            <a:off x="3918567" y="1510831"/>
            <a:ext cx="4831582" cy="3623686"/>
          </a:xfrm>
          <a:prstGeom prst="rect">
            <a:avLst/>
          </a:prstGeom>
        </p:spPr>
      </p:pic>
    </p:spTree>
    <p:extLst>
      <p:ext uri="{BB962C8B-B14F-4D97-AF65-F5344CB8AC3E}">
        <p14:creationId xmlns:p14="http://schemas.microsoft.com/office/powerpoint/2010/main" val="1323114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01075" y="5122539"/>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411391" y="5343064"/>
            <a:ext cx="5287276" cy="1354217"/>
          </a:xfrm>
          <a:prstGeom prst="rect">
            <a:avLst/>
          </a:prstGeom>
          <a:noFill/>
        </p:spPr>
        <p:txBody>
          <a:bodyPr wrap="square" rtlCol="0">
            <a:spAutoFit/>
          </a:bodyPr>
          <a:lstStyle/>
          <a:p>
            <a:r>
              <a:rPr lang="en-GB" sz="3200" b="1" dirty="0">
                <a:solidFill>
                  <a:prstClr val="black"/>
                </a:solidFill>
                <a:latin typeface="Calibri"/>
              </a:rPr>
              <a:t>Musician: Eels</a:t>
            </a:r>
            <a:endParaRPr lang="en-GB" sz="3200" dirty="0">
              <a:solidFill>
                <a:prstClr val="black"/>
              </a:solidFill>
              <a:latin typeface="Calibri"/>
            </a:endParaRPr>
          </a:p>
          <a:p>
            <a:r>
              <a:rPr lang="en-GB" sz="3200" b="1" dirty="0">
                <a:solidFill>
                  <a:prstClr val="black"/>
                </a:solidFill>
                <a:latin typeface="Calibri"/>
              </a:rPr>
              <a:t>Song</a:t>
            </a:r>
            <a:r>
              <a:rPr lang="en-GB" sz="3200" b="1" dirty="0">
                <a:solidFill>
                  <a:prstClr val="black"/>
                </a:solidFill>
              </a:rPr>
              <a:t>: </a:t>
            </a:r>
            <a:r>
              <a:rPr lang="en-GB" sz="3200" b="1" dirty="0">
                <a:solidFill>
                  <a:prstClr val="black"/>
                </a:solidFill>
                <a:hlinkClick r:id="rId4"/>
              </a:rPr>
              <a:t>I Like Birds</a:t>
            </a:r>
            <a:endParaRPr lang="en-GB" sz="3200" b="1" dirty="0">
              <a:solidFill>
                <a:prstClr val="black"/>
              </a:solidFill>
            </a:endParaRPr>
          </a:p>
          <a:p>
            <a:endParaRPr lang="en-GB" dirty="0">
              <a:solidFill>
                <a:prstClr val="black"/>
              </a:solidFill>
              <a:latin typeface="Calibri"/>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86518" y="1510831"/>
            <a:ext cx="3111088" cy="4339650"/>
          </a:xfrm>
          <a:prstGeom prst="rect">
            <a:avLst/>
          </a:prstGeom>
          <a:noFill/>
          <a:ln>
            <a:solidFill>
              <a:schemeClr val="tx1"/>
            </a:solidFill>
          </a:ln>
        </p:spPr>
        <p:txBody>
          <a:bodyPr wrap="square" rtlCol="0">
            <a:spAutoFit/>
          </a:bodyPr>
          <a:lstStyle/>
          <a:p>
            <a:r>
              <a:rPr lang="en-GB" b="1" dirty="0"/>
              <a:t>FACTS</a:t>
            </a:r>
          </a:p>
          <a:p>
            <a:r>
              <a:rPr lang="en-GB" dirty="0"/>
              <a:t>Band from Los Angeles</a:t>
            </a:r>
          </a:p>
          <a:p>
            <a:r>
              <a:rPr lang="en-GB" dirty="0"/>
              <a:t>Formed in 1991</a:t>
            </a:r>
          </a:p>
          <a:p>
            <a:endParaRPr lang="en-GB" dirty="0"/>
          </a:p>
          <a:p>
            <a:r>
              <a:rPr lang="en-GB" dirty="0"/>
              <a:t>Genre: Rock, Alternative</a:t>
            </a:r>
          </a:p>
          <a:p>
            <a:endParaRPr lang="en-GB" dirty="0"/>
          </a:p>
          <a:p>
            <a:r>
              <a:rPr lang="en-GB" dirty="0"/>
              <a:t>Eels are a band led by frontman Mark Everett who writes all of the songs. This song is about how he loves to watch the birds that fly in his garden. </a:t>
            </a:r>
          </a:p>
          <a:p>
            <a:endParaRPr lang="en-GB" sz="2000" dirty="0"/>
          </a:p>
          <a:p>
            <a:r>
              <a:rPr lang="en-GB" sz="2000" dirty="0"/>
              <a:t>‘I Like Birds’ was released in 2000</a:t>
            </a:r>
          </a:p>
        </p:txBody>
      </p:sp>
      <p:pic>
        <p:nvPicPr>
          <p:cNvPr id="2050" name="Picture 2" descr="Post your questions for E from Eels | Music | The Guardian">
            <a:extLst>
              <a:ext uri="{FF2B5EF4-FFF2-40B4-BE49-F238E27FC236}">
                <a16:creationId xmlns:a16="http://schemas.microsoft.com/office/drawing/2014/main" id="{8995305B-A60D-414E-83FC-BE92E0AA20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817" y="1209224"/>
            <a:ext cx="3860800" cy="386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90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646" y="4758435"/>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2915478" y="5059991"/>
            <a:ext cx="5998660"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Composer: </a:t>
            </a:r>
            <a:r>
              <a:rPr kumimoji="0" lang="en-GB" sz="3200" b="0" i="0" u="none" strike="noStrike" kern="1200" cap="none" spc="0" normalizeH="0" baseline="0" noProof="0" dirty="0" err="1">
                <a:ln>
                  <a:noFill/>
                </a:ln>
                <a:solidFill>
                  <a:prstClr val="black"/>
                </a:solidFill>
                <a:effectLst/>
                <a:uLnTx/>
                <a:uFillTx/>
                <a:latin typeface="Calibri"/>
                <a:ea typeface="+mn-ea"/>
                <a:cs typeface="+mn-cs"/>
              </a:rPr>
              <a:t>Pyotr</a:t>
            </a:r>
            <a:r>
              <a:rPr kumimoji="0" lang="en-GB" sz="3200" b="0" i="0" u="none" strike="noStrike" kern="1200" cap="none" spc="0" normalizeH="0" baseline="0" noProof="0" dirty="0">
                <a:ln>
                  <a:noFill/>
                </a:ln>
                <a:solidFill>
                  <a:prstClr val="black"/>
                </a:solidFill>
                <a:effectLst/>
                <a:uLnTx/>
                <a:uFillTx/>
                <a:latin typeface="Calibri"/>
                <a:ea typeface="+mn-ea"/>
                <a:cs typeface="+mn-cs"/>
              </a:rPr>
              <a:t> Ilyich Tchaikovsky</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4"/>
              </a:rPr>
              <a:t>The dance of the sugar plum fairy</a:t>
            </a:r>
            <a:endParaRPr lang="en-GB" sz="3200" b="1"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58140" y="1307747"/>
            <a:ext cx="3111088" cy="3416320"/>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The first Russian composer whose music would make a lasting impression.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Lived 1840-1893 Russia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Also composed for ballets Sleeping Beauty, Romeo and Juliet, Nutcracker.</a:t>
            </a:r>
          </a:p>
        </p:txBody>
      </p:sp>
      <p:pic>
        <p:nvPicPr>
          <p:cNvPr id="7170" name="Picture 2" descr="Pyotr Ilyich Tchaikovsky - Facts, Nutcracker &amp;amp; Music - Biography">
            <a:extLst>
              <a:ext uri="{FF2B5EF4-FFF2-40B4-BE49-F238E27FC236}">
                <a16:creationId xmlns:a16="http://schemas.microsoft.com/office/drawing/2014/main" id="{FDFAC42D-FE55-4900-9D9B-B470EB4ECC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9965" y="1275725"/>
            <a:ext cx="3480365" cy="3480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886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296592"/>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439210" y="4477390"/>
            <a:ext cx="463976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Singer</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Luciano Pavarotti</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u="sng" dirty="0" err="1">
                <a:solidFill>
                  <a:srgbClr val="0000FF"/>
                </a:solidFill>
                <a:latin typeface="Calibri" panose="020F050202020403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Nessun</a:t>
            </a:r>
            <a:r>
              <a:rPr lang="en-GB" sz="3200" u="sng" dirty="0">
                <a:solidFill>
                  <a:srgbClr val="0000FF"/>
                </a:solidFill>
                <a:latin typeface="Calibri" panose="020F050202020403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 </a:t>
            </a:r>
            <a:r>
              <a:rPr lang="en-GB" sz="3200" u="sng" dirty="0" err="1">
                <a:solidFill>
                  <a:srgbClr val="0000FF"/>
                </a:solidFill>
                <a:latin typeface="Calibri" panose="020F050202020403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dorma</a:t>
            </a:r>
            <a:endParaRPr lang="en-GB" sz="3200" b="1"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495520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Calibri"/>
              </a:rPr>
              <a:t>Lived 1935-2007.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was Italian.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was a tenor and was considered one of the finest opera singers of the 20</a:t>
            </a:r>
            <a:r>
              <a:rPr kumimoji="0" lang="en-GB" sz="2000" b="0" i="0" u="none" strike="noStrike" kern="1200" cap="none" spc="0" normalizeH="0" baseline="30000" noProof="0" dirty="0">
                <a:ln>
                  <a:noFill/>
                </a:ln>
                <a:solidFill>
                  <a:prstClr val="black"/>
                </a:solidFill>
                <a:effectLst/>
                <a:uLnTx/>
                <a:uFillTx/>
                <a:latin typeface="Calibri"/>
                <a:ea typeface="+mn-ea"/>
                <a:cs typeface="+mn-cs"/>
              </a:rPr>
              <a:t>th</a:t>
            </a:r>
            <a:r>
              <a:rPr kumimoji="0" lang="en-GB" sz="2000" b="0" i="0" u="none" strike="noStrike" kern="1200" cap="none" spc="0" normalizeH="0" baseline="0" noProof="0" dirty="0">
                <a:ln>
                  <a:noFill/>
                </a:ln>
                <a:solidFill>
                  <a:prstClr val="black"/>
                </a:solidFill>
                <a:effectLst/>
                <a:uLnTx/>
                <a:uFillTx/>
                <a:latin typeface="Calibri"/>
                <a:ea typeface="+mn-ea"/>
                <a:cs typeface="+mn-cs"/>
              </a:rPr>
              <a:t> century.</a:t>
            </a:r>
          </a:p>
          <a:p>
            <a:pPr lvl="0"/>
            <a:r>
              <a:rPr lang="en-GB" sz="2000" dirty="0">
                <a:solidFill>
                  <a:prstClr val="black"/>
                </a:solidFill>
              </a:rPr>
              <a:t>His last public appearance was in the opening ceremony of the 2006 Winter Olympics in Turin, Italy, where he sang his signature aria, Puccini’s </a:t>
            </a:r>
            <a:r>
              <a:rPr lang="en-GB" sz="2000" i="1" dirty="0" err="1">
                <a:solidFill>
                  <a:prstClr val="black"/>
                </a:solidFill>
              </a:rPr>
              <a:t>Nessun</a:t>
            </a:r>
            <a:r>
              <a:rPr lang="en-GB" sz="2000" i="1" dirty="0">
                <a:solidFill>
                  <a:prstClr val="black"/>
                </a:solidFill>
              </a:rPr>
              <a:t> </a:t>
            </a:r>
            <a:r>
              <a:rPr lang="en-GB" sz="2000" i="1" dirty="0" err="1">
                <a:solidFill>
                  <a:prstClr val="black"/>
                </a:solidFill>
              </a:rPr>
              <a:t>dorma</a:t>
            </a:r>
            <a:r>
              <a:rPr lang="en-GB" sz="2000" i="1" dirty="0">
                <a:solidFill>
                  <a:prstClr val="black"/>
                </a:solidFill>
              </a:rPr>
              <a:t>.</a:t>
            </a:r>
            <a:endParaRPr kumimoji="0" lang="en-GB" sz="2000" b="0" i="1" u="none" strike="noStrike" kern="1200" cap="none" spc="0" normalizeH="0" baseline="0" noProof="0" dirty="0">
              <a:ln>
                <a:noFill/>
              </a:ln>
              <a:solidFill>
                <a:prstClr val="black"/>
              </a:solidFill>
              <a:effectLst/>
              <a:uLnTx/>
              <a:uFillTx/>
              <a:latin typeface="Calibri"/>
              <a:ea typeface="+mn-ea"/>
              <a:cs typeface="+mn-cs"/>
            </a:endParaRPr>
          </a:p>
        </p:txBody>
      </p:sp>
      <p:pic>
        <p:nvPicPr>
          <p:cNvPr id="1026" name="Picture 2" descr="In Focus: 'Pavarotti' has limited range - The Boston Globe">
            <a:extLst>
              <a:ext uri="{FF2B5EF4-FFF2-40B4-BE49-F238E27FC236}">
                <a16:creationId xmlns:a16="http://schemas.microsoft.com/office/drawing/2014/main" id="{F55837C2-7AC2-4531-9EEF-96B5074F47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2009" y="1091847"/>
            <a:ext cx="3952081"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136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296592"/>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439210" y="4477390"/>
            <a:ext cx="463976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Composer</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Tim Minchin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u="sng" dirty="0">
                <a:solidFill>
                  <a:srgbClr val="0000FF"/>
                </a:solidFill>
                <a:latin typeface="Calibri" panose="020F050202020403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When I grow up</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4985980"/>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is a British born Australia in 1975.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Tim is an actor, comedian, composer, songwriter, pianist and director.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Matilda has been voted Best West End Show twice and has a total of 47 awards across the UK and the USA.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Tim also wrote the music and lyrics to Groundhog Day. </a:t>
            </a:r>
          </a:p>
        </p:txBody>
      </p:sp>
      <p:pic>
        <p:nvPicPr>
          <p:cNvPr id="2050" name="Picture 2" descr="My space: Tim Minchin in his North London studio">
            <a:extLst>
              <a:ext uri="{FF2B5EF4-FFF2-40B4-BE49-F238E27FC236}">
                <a16:creationId xmlns:a16="http://schemas.microsoft.com/office/drawing/2014/main" id="{09FB6F8C-AF77-41F1-90E0-8AFC8CE207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0749" y="1109966"/>
            <a:ext cx="4705830" cy="3137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050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477390"/>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346987" y="4917446"/>
            <a:ext cx="4639760"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Singer</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Bob Dylan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5"/>
              </a:rPr>
              <a:t>Mr Tambourine Man</a:t>
            </a:r>
            <a:endParaRPr lang="en-GB" sz="3200" b="1"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560153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Born in 1941 in Minnesota, USA.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is a singer-songwriter,  pianist, guitarist and harmonica player.  His lyrics are considered very poetic.  He is one of the most successful musicians ever.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Calibri"/>
              </a:rPr>
              <a:t>He has been a solo artist and has been a member of many bands too.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Calibri"/>
              </a:rPr>
              <a:t>His paternal grandparents emigrated from the Russian Empire (now Ukraine.)</a:t>
            </a:r>
          </a:p>
        </p:txBody>
      </p:sp>
      <p:pic>
        <p:nvPicPr>
          <p:cNvPr id="3074" name="Picture 2" descr="Bob Dylan interview: 'Passion is a young man's game, older people gotta be  wise' | The Independent | The Independent">
            <a:extLst>
              <a:ext uri="{FF2B5EF4-FFF2-40B4-BE49-F238E27FC236}">
                <a16:creationId xmlns:a16="http://schemas.microsoft.com/office/drawing/2014/main" id="{D4574AC0-948A-42A8-83B6-E1366444AD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283" y="1579040"/>
            <a:ext cx="2890464" cy="289046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ob Dylan: Favorite songs from each album of the '70s (WITH VIDEOS) –  NJArts.net">
            <a:extLst>
              <a:ext uri="{FF2B5EF4-FFF2-40B4-BE49-F238E27FC236}">
                <a16:creationId xmlns:a16="http://schemas.microsoft.com/office/drawing/2014/main" id="{EA6EE4CF-46D5-4710-BB1F-A9848D28D3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0442" y="1579040"/>
            <a:ext cx="2285167" cy="2890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557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477390"/>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346987" y="4917446"/>
            <a:ext cx="4639760"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Singer</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Bob Dylan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5"/>
              </a:rPr>
              <a:t>Mr Tambourine Man</a:t>
            </a:r>
            <a:endParaRPr lang="en-GB" sz="3200" b="1"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560153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Born in 1941 in Minnesota, USA.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is a singer-songwriter,  pianist, guitarist and harmonica player.  His lyrics are considered very poetic.  He is one of the most successful musicians ever.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Calibri"/>
              </a:rPr>
              <a:t>He has been a solo artist and has been a member of many bands too.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Calibri"/>
              </a:rPr>
              <a:t>His paternal grandparents emigrated from the Russian Empire (now Ukraine.)</a:t>
            </a:r>
          </a:p>
        </p:txBody>
      </p:sp>
      <p:pic>
        <p:nvPicPr>
          <p:cNvPr id="3074" name="Picture 2" descr="Bob Dylan interview: 'Passion is a young man's game, older people gotta be  wise' | The Independent | The Independent">
            <a:extLst>
              <a:ext uri="{FF2B5EF4-FFF2-40B4-BE49-F238E27FC236}">
                <a16:creationId xmlns:a16="http://schemas.microsoft.com/office/drawing/2014/main" id="{D4574AC0-948A-42A8-83B6-E1366444AD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283" y="1579040"/>
            <a:ext cx="2890464" cy="289046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ob Dylan: Favorite songs from each album of the '70s (WITH VIDEOS) –  NJArts.net">
            <a:extLst>
              <a:ext uri="{FF2B5EF4-FFF2-40B4-BE49-F238E27FC236}">
                <a16:creationId xmlns:a16="http://schemas.microsoft.com/office/drawing/2014/main" id="{EA6EE4CF-46D5-4710-BB1F-A9848D28D3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0442" y="1579040"/>
            <a:ext cx="2285167" cy="2890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143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32965" y="4711269"/>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3567714" y="4580375"/>
            <a:ext cx="5514142"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Composer</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Sergei </a:t>
            </a:r>
            <a:r>
              <a:rPr kumimoji="0" lang="en-GB" sz="3200" b="0" i="0" u="none" strike="noStrike" kern="1200" cap="none" spc="0" normalizeH="0" baseline="0" noProof="0" dirty="0" err="1">
                <a:ln>
                  <a:noFill/>
                </a:ln>
                <a:solidFill>
                  <a:prstClr val="black"/>
                </a:solidFill>
                <a:effectLst/>
                <a:uLnTx/>
                <a:uFillTx/>
                <a:latin typeface="Calibri"/>
                <a:ea typeface="+mn-ea"/>
                <a:cs typeface="+mn-cs"/>
              </a:rPr>
              <a:t>Rachmaninoff</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5"/>
              </a:rPr>
              <a:t>Prelude in C# minor</a:t>
            </a:r>
            <a:endParaRPr lang="en-GB" sz="3200" b="1" dirty="0">
              <a:solidFill>
                <a:prstClr val="black"/>
              </a:solidFill>
            </a:endParaRPr>
          </a:p>
          <a:p>
            <a:pPr lvl="0"/>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4247317"/>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He was Russian and lived from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1873-1943.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r>
              <a:rPr lang="en-GB" dirty="0">
                <a:solidFill>
                  <a:prstClr val="black"/>
                </a:solidFill>
              </a:rPr>
              <a:t>He moved to the USA after the Russian Revolution in 1918. </a:t>
            </a:r>
          </a:p>
          <a:p>
            <a:endParaRPr lang="en-GB" dirty="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Composer, virtuoso pianist and conductor.  Considered to be one of the finest pianists of his time.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He was influenced by Tchaikovsky.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p:txBody>
      </p:sp>
      <p:pic>
        <p:nvPicPr>
          <p:cNvPr id="7170" name="Picture 2" descr="Sergei Rachmaninoff – bellperc">
            <a:extLst>
              <a:ext uri="{FF2B5EF4-FFF2-40B4-BE49-F238E27FC236}">
                <a16:creationId xmlns:a16="http://schemas.microsoft.com/office/drawing/2014/main" id="{017B18D9-4885-412D-89B6-9E9865CA9A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48250" y="1241358"/>
            <a:ext cx="2546148" cy="318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136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477390"/>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358429" y="4612716"/>
            <a:ext cx="463976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Singers</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Wham!</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5"/>
              </a:rPr>
              <a:t>Last Christmas</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507831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Wham! is George Michael and Andrew Ridgeley.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They met at school in Bushey. Wham were together form 1981-1986.  George continued a successful solo career after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Both men are British and George was of Greek origin.  He died in 2016.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George was very generous and donated a lot of money to charity. </a:t>
            </a:r>
          </a:p>
        </p:txBody>
      </p:sp>
      <p:pic>
        <p:nvPicPr>
          <p:cNvPr id="4098" name="Picture 2" descr="BBC Three Counties Radio - Babs Michel, Babs talks to Wham!, Pepsi and  Shirlie on the new Wham! documentary">
            <a:extLst>
              <a:ext uri="{FF2B5EF4-FFF2-40B4-BE49-F238E27FC236}">
                <a16:creationId xmlns:a16="http://schemas.microsoft.com/office/drawing/2014/main" id="{7581C393-7312-406D-86D8-0F01E95B6C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6535" y="1596712"/>
            <a:ext cx="4730044" cy="266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88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85195" y="4477390"/>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358429" y="4612716"/>
            <a:ext cx="463976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prstClr val="black"/>
                </a:solidFill>
                <a:latin typeface="Calibri"/>
              </a:rPr>
              <a:t>Singers</a:t>
            </a:r>
            <a:r>
              <a:rPr kumimoji="0" lang="en-GB" sz="3200" b="1" i="0" u="none" strike="noStrike" kern="1200" cap="none" spc="0" normalizeH="0" baseline="0" noProof="0" dirty="0">
                <a:ln>
                  <a:noFill/>
                </a:ln>
                <a:solidFill>
                  <a:prstClr val="black"/>
                </a:solidFill>
                <a:effectLst/>
                <a:uLnTx/>
                <a:uFillTx/>
                <a:latin typeface="Calibri"/>
                <a:ea typeface="+mn-ea"/>
                <a:cs typeface="+mn-cs"/>
              </a:rPr>
              <a:t>: </a:t>
            </a:r>
            <a:r>
              <a:rPr kumimoji="0" lang="en-GB" sz="3200" b="0" i="0" u="none" strike="noStrike" kern="1200" cap="none" spc="0" normalizeH="0" baseline="0" noProof="0" dirty="0">
                <a:ln>
                  <a:noFill/>
                </a:ln>
                <a:solidFill>
                  <a:prstClr val="black"/>
                </a:solidFill>
                <a:effectLst/>
                <a:uLnTx/>
                <a:uFillTx/>
                <a:latin typeface="Calibri"/>
                <a:ea typeface="+mn-ea"/>
                <a:cs typeface="+mn-cs"/>
              </a:rPr>
              <a:t>Blondie</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5"/>
              </a:rPr>
              <a:t>Hanging on the telephone</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77421" y="1091847"/>
            <a:ext cx="3111088" cy="4524315"/>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The lead singer is Debbie Harry who founded the rock band in 1974 with the guitarist Chris Stein.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Their music was punk rock and pop. They broke up in the 1980s but have recently been touring again.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They were a very successful band and influenced other artists like Madonna, Lady Gaga and The Killers. </a:t>
            </a:r>
          </a:p>
        </p:txBody>
      </p:sp>
      <p:pic>
        <p:nvPicPr>
          <p:cNvPr id="6146" name="Picture 2" descr="An oral history of Blondie">
            <a:extLst>
              <a:ext uri="{FF2B5EF4-FFF2-40B4-BE49-F238E27FC236}">
                <a16:creationId xmlns:a16="http://schemas.microsoft.com/office/drawing/2014/main" id="{CE8E929F-8D74-4DB3-A709-43864C981B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599" y="1091847"/>
            <a:ext cx="4571999" cy="30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820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83530" y="349141"/>
            <a:ext cx="6124777" cy="737941"/>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65837" y="4977225"/>
            <a:ext cx="1632384" cy="1632384"/>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3511135" y="5220972"/>
            <a:ext cx="4972465" cy="184665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Musician: </a:t>
            </a:r>
            <a:r>
              <a:rPr kumimoji="0" lang="en-GB" sz="3200" b="0" i="0" u="none" strike="noStrike" kern="1200" cap="none" spc="0" normalizeH="0" baseline="0" noProof="0" dirty="0">
                <a:ln>
                  <a:noFill/>
                </a:ln>
                <a:solidFill>
                  <a:prstClr val="black"/>
                </a:solidFill>
                <a:effectLst/>
                <a:uLnTx/>
                <a:uFillTx/>
                <a:latin typeface="Calibri"/>
                <a:ea typeface="+mn-ea"/>
                <a:cs typeface="+mn-cs"/>
              </a:rPr>
              <a:t>Leonard Bernstein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4"/>
              </a:rPr>
              <a:t>Cool</a:t>
            </a:r>
            <a:endParaRPr lang="en-GB" sz="3200" b="1" dirty="0">
              <a:solidFill>
                <a:prstClr val="black"/>
              </a:solidFill>
            </a:endParaRPr>
          </a:p>
          <a:p>
            <a:pPr lvl="0"/>
            <a:endParaRPr lang="en-GB" sz="3200" b="1" dirty="0">
              <a:solidFill>
                <a:prstClr val="black"/>
              </a:solidFill>
            </a:endParaRPr>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37702" y="1064583"/>
            <a:ext cx="2488240" cy="495520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Conductor, pianist, composer. Recent film of his life </a:t>
            </a:r>
            <a:r>
              <a:rPr kumimoji="0" lang="en-GB" sz="2000" b="1" i="1" u="none" strike="noStrike" kern="1200" cap="none" spc="0" normalizeH="0" baseline="0" noProof="0" dirty="0">
                <a:ln>
                  <a:noFill/>
                </a:ln>
                <a:solidFill>
                  <a:prstClr val="black"/>
                </a:solidFill>
                <a:effectLst/>
                <a:uLnTx/>
                <a:uFillTx/>
                <a:latin typeface="Calibri"/>
                <a:ea typeface="+mn-ea"/>
                <a:cs typeface="+mn-cs"/>
              </a:rPr>
              <a:t>Maestro </a:t>
            </a:r>
            <a:r>
              <a:rPr kumimoji="0" lang="en-GB" sz="2000" u="none" strike="noStrike" kern="1200" cap="none" spc="0" normalizeH="0" baseline="0" noProof="0" dirty="0">
                <a:ln>
                  <a:noFill/>
                </a:ln>
                <a:solidFill>
                  <a:prstClr val="black"/>
                </a:solidFill>
                <a:effectLst/>
                <a:uLnTx/>
                <a:uFillTx/>
                <a:latin typeface="Calibri"/>
                <a:ea typeface="+mn-ea"/>
                <a:cs typeface="+mn-cs"/>
              </a:rPr>
              <a:t>starring Bradley Cooper. Was a huge admirer of Mahler.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Born in America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1918 - 1990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Wrote the music to West Side Story (1961) with lyricist, Stephen Sondheim. </a:t>
            </a:r>
          </a:p>
        </p:txBody>
      </p:sp>
      <p:pic>
        <p:nvPicPr>
          <p:cNvPr id="3" name="Picture 2" descr="Bradley Cooper: Why Bernstein nose row is complicated - BBC News">
            <a:extLst>
              <a:ext uri="{FF2B5EF4-FFF2-40B4-BE49-F238E27FC236}">
                <a16:creationId xmlns:a16="http://schemas.microsoft.com/office/drawing/2014/main" id="{B1D35AE0-06B3-476C-BD93-0772C86A0E8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222" r="45417" b="37350"/>
          <a:stretch/>
        </p:blipFill>
        <p:spPr bwMode="auto">
          <a:xfrm>
            <a:off x="5270500" y="1810648"/>
            <a:ext cx="3873500" cy="32223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eonard Bernstein - Musicals, West Side Story &amp;amp; Quotes - Biography">
            <a:extLst>
              <a:ext uri="{FF2B5EF4-FFF2-40B4-BE49-F238E27FC236}">
                <a16:creationId xmlns:a16="http://schemas.microsoft.com/office/drawing/2014/main" id="{9E41F4D4-DB6C-4959-85F6-329A337C50A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89060" y="1064583"/>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464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646" y="4758435"/>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2915478" y="5059991"/>
            <a:ext cx="599866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Composer: </a:t>
            </a:r>
            <a:r>
              <a:rPr kumimoji="0" lang="en-GB" sz="3200" b="0" i="0" u="none" strike="noStrike" kern="1200" cap="none" spc="0" normalizeH="0" baseline="0" noProof="0" dirty="0" err="1">
                <a:ln>
                  <a:noFill/>
                </a:ln>
                <a:solidFill>
                  <a:prstClr val="black"/>
                </a:solidFill>
                <a:effectLst/>
                <a:uLnTx/>
                <a:uFillTx/>
                <a:latin typeface="Calibri"/>
                <a:ea typeface="+mn-ea"/>
                <a:cs typeface="+mn-cs"/>
              </a:rPr>
              <a:t>Pyotr</a:t>
            </a:r>
            <a:r>
              <a:rPr kumimoji="0" lang="en-GB" sz="3200" b="0" i="0" u="none" strike="noStrike" kern="1200" cap="none" spc="0" normalizeH="0" baseline="0" noProof="0" dirty="0">
                <a:ln>
                  <a:noFill/>
                </a:ln>
                <a:solidFill>
                  <a:prstClr val="black"/>
                </a:solidFill>
                <a:effectLst/>
                <a:uLnTx/>
                <a:uFillTx/>
                <a:latin typeface="Calibri"/>
                <a:ea typeface="+mn-ea"/>
                <a:cs typeface="+mn-cs"/>
              </a:rPr>
              <a:t> Ilyich Tchaikovsky</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4"/>
              </a:rPr>
              <a:t>Romeo and Juliet</a:t>
            </a:r>
            <a:endParaRPr lang="en-GB" sz="3200" b="1"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58140" y="1307747"/>
            <a:ext cx="3111088" cy="3416320"/>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The first Russian composer whose music would make a lasting impression.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Lived 1840-1893 Russia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Also composed for ballets Sleeping Beauty, Romeo and Juliet, Nutcracker.</a:t>
            </a:r>
          </a:p>
        </p:txBody>
      </p:sp>
      <p:pic>
        <p:nvPicPr>
          <p:cNvPr id="7170" name="Picture 2" descr="Pyotr Ilyich Tchaikovsky - Facts, Nutcracker &amp;amp; Music - Biography">
            <a:extLst>
              <a:ext uri="{FF2B5EF4-FFF2-40B4-BE49-F238E27FC236}">
                <a16:creationId xmlns:a16="http://schemas.microsoft.com/office/drawing/2014/main" id="{FDFAC42D-FE55-4900-9D9B-B470EB4ECC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9965" y="1275725"/>
            <a:ext cx="3480365" cy="3480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632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93825" y="290514"/>
            <a:ext cx="6356350" cy="1296987"/>
          </a:xfrm>
        </p:spPr>
        <p:txBody>
          <a:bodyPr anchor="t">
            <a:normAutofit/>
          </a:bodyPr>
          <a:lstStyle/>
          <a:p>
            <a:pPr algn="l">
              <a:defRPr/>
            </a:pPr>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813" y="5110163"/>
            <a:ext cx="1550987" cy="1550987"/>
          </a:xfrm>
          <a:custGeom>
            <a:avLst/>
            <a:gdLst/>
            <a:ahLst/>
            <a:cxnLst/>
            <a:rect l="l" t="t" r="r" b="b"/>
            <a:pathLst>
              <a:path w="4141760" h="4377846">
                <a:moveTo>
                  <a:pt x="0" y="0"/>
                </a:moveTo>
                <a:lnTo>
                  <a:pt x="4141760" y="0"/>
                </a:lnTo>
                <a:lnTo>
                  <a:pt x="4141760" y="4377846"/>
                </a:lnTo>
                <a:lnTo>
                  <a:pt x="0" y="4377846"/>
                </a:lnTo>
                <a:close/>
              </a:path>
            </a:pathLst>
          </a:custGeom>
        </p:spPr>
      </p:pic>
      <p:sp>
        <p:nvSpPr>
          <p:cNvPr id="3076" name="TextBox 3">
            <a:extLst>
              <a:ext uri="{FF2B5EF4-FFF2-40B4-BE49-F238E27FC236}">
                <a16:creationId xmlns:a16="http://schemas.microsoft.com/office/drawing/2014/main" id="{7394CAE7-35D6-4C86-8DD2-D506B544AE7B}"/>
              </a:ext>
            </a:extLst>
          </p:cNvPr>
          <p:cNvSpPr txBox="1">
            <a:spLocks noChangeArrowheads="1"/>
          </p:cNvSpPr>
          <p:nvPr/>
        </p:nvSpPr>
        <p:spPr bwMode="auto">
          <a:xfrm>
            <a:off x="4017963" y="5134728"/>
            <a:ext cx="4783137"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rgbClr val="000000"/>
                </a:solidFill>
                <a:latin typeface="Calibri" panose="020F0502020204030204" pitchFamily="34" charset="0"/>
              </a:rPr>
              <a:t>Musician: </a:t>
            </a:r>
            <a:r>
              <a:rPr lang="en-GB" altLang="en-US" sz="3200" dirty="0">
                <a:solidFill>
                  <a:srgbClr val="000000"/>
                </a:solidFill>
                <a:latin typeface="Calibri" panose="020F0502020204030204" pitchFamily="34" charset="0"/>
              </a:rPr>
              <a:t>Gustav</a:t>
            </a:r>
            <a:r>
              <a:rPr lang="en-GB" altLang="en-US" sz="3200" b="1" dirty="0">
                <a:solidFill>
                  <a:srgbClr val="000000"/>
                </a:solidFill>
                <a:latin typeface="Calibri" panose="020F0502020204030204" pitchFamily="34" charset="0"/>
              </a:rPr>
              <a:t> </a:t>
            </a:r>
            <a:r>
              <a:rPr lang="en-GB" altLang="en-US" sz="3200" dirty="0">
                <a:solidFill>
                  <a:srgbClr val="000000"/>
                </a:solidFill>
                <a:latin typeface="Calibri" panose="020F0502020204030204" pitchFamily="34" charset="0"/>
              </a:rPr>
              <a:t>Mahler</a:t>
            </a:r>
          </a:p>
          <a:p>
            <a:r>
              <a:rPr lang="en-GB" altLang="en-US" sz="3200" b="1" dirty="0">
                <a:solidFill>
                  <a:srgbClr val="000000"/>
                </a:solidFill>
                <a:latin typeface="Calibri" panose="020F0502020204030204" pitchFamily="34" charset="0"/>
              </a:rPr>
              <a:t>Song</a:t>
            </a:r>
            <a:r>
              <a:rPr lang="en-GB" altLang="en-US" sz="3200" b="1" dirty="0">
                <a:solidFill>
                  <a:srgbClr val="000000"/>
                </a:solidFill>
              </a:rPr>
              <a:t>: </a:t>
            </a:r>
            <a:r>
              <a:rPr lang="en-GB" altLang="en-US" sz="3200" b="1" dirty="0">
                <a:solidFill>
                  <a:srgbClr val="000000"/>
                </a:solidFill>
                <a:hlinkClick r:id="rId3"/>
              </a:rPr>
              <a:t>Symphony No.5</a:t>
            </a:r>
            <a:r>
              <a:rPr lang="en-GB" altLang="en-US" sz="3200" b="1" dirty="0">
                <a:solidFill>
                  <a:srgbClr val="000000"/>
                </a:solidFill>
              </a:rPr>
              <a:t> </a:t>
            </a:r>
          </a:p>
          <a:p>
            <a:endParaRPr lang="en-GB" altLang="en-US" dirty="0">
              <a:solidFill>
                <a:srgbClr val="000000"/>
              </a:solidFill>
              <a:latin typeface="Calibri" panose="020F0502020204030204" pitchFamily="34" charset="0"/>
            </a:endParaRPr>
          </a:p>
        </p:txBody>
      </p:sp>
      <p:sp>
        <p:nvSpPr>
          <p:cNvPr id="3077" name="TextBox 16">
            <a:extLst>
              <a:ext uri="{FF2B5EF4-FFF2-40B4-BE49-F238E27FC236}">
                <a16:creationId xmlns:a16="http://schemas.microsoft.com/office/drawing/2014/main" id="{90817EE5-6D50-499A-A223-70374330C7A3}"/>
              </a:ext>
            </a:extLst>
          </p:cNvPr>
          <p:cNvSpPr txBox="1">
            <a:spLocks noChangeArrowheads="1"/>
          </p:cNvSpPr>
          <p:nvPr/>
        </p:nvSpPr>
        <p:spPr bwMode="auto">
          <a:xfrm>
            <a:off x="492125" y="1046163"/>
            <a:ext cx="3109913" cy="39703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t>FACTS</a:t>
            </a:r>
          </a:p>
          <a:p>
            <a:endParaRPr lang="en-GB" altLang="en-US" b="1" dirty="0"/>
          </a:p>
          <a:p>
            <a:r>
              <a:rPr lang="en-GB" altLang="en-US" dirty="0"/>
              <a:t>Conductor, composer</a:t>
            </a:r>
          </a:p>
          <a:p>
            <a:endParaRPr lang="en-GB" altLang="en-US" dirty="0"/>
          </a:p>
          <a:p>
            <a:r>
              <a:rPr lang="en-GB" altLang="en-US" dirty="0"/>
              <a:t>1860 – 1911 German</a:t>
            </a:r>
          </a:p>
          <a:p>
            <a:endParaRPr lang="en-GB" altLang="en-US" dirty="0"/>
          </a:p>
          <a:p>
            <a:r>
              <a:rPr lang="en-GB" altLang="en-US" dirty="0"/>
              <a:t>He wrote 9 symphonies (his 10th remains unfinished.) His music was banned by the Nazis during WW2 (probably because he was Jewish) In 2016, three of his symphonies were ranked in the top 10 of all time. </a:t>
            </a:r>
          </a:p>
        </p:txBody>
      </p:sp>
      <p:pic>
        <p:nvPicPr>
          <p:cNvPr id="3078" name="Picture 2" descr="Gustav Mahler - Wikipedia">
            <a:extLst>
              <a:ext uri="{FF2B5EF4-FFF2-40B4-BE49-F238E27FC236}">
                <a16:creationId xmlns:a16="http://schemas.microsoft.com/office/drawing/2014/main" id="{55F6E1C0-D320-415C-ABEA-C9E803CE78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3550" y="1046163"/>
            <a:ext cx="3309938" cy="394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93825" y="290514"/>
            <a:ext cx="6356350" cy="1296987"/>
          </a:xfrm>
        </p:spPr>
        <p:txBody>
          <a:bodyPr anchor="t">
            <a:normAutofit/>
          </a:bodyPr>
          <a:lstStyle/>
          <a:p>
            <a:pPr algn="l">
              <a:defRPr/>
            </a:pPr>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850" y="5110163"/>
            <a:ext cx="1550987" cy="1550987"/>
          </a:xfrm>
          <a:custGeom>
            <a:avLst/>
            <a:gdLst/>
            <a:ahLst/>
            <a:cxnLst/>
            <a:rect l="l" t="t" r="r" b="b"/>
            <a:pathLst>
              <a:path w="4141760" h="4377846">
                <a:moveTo>
                  <a:pt x="0" y="0"/>
                </a:moveTo>
                <a:lnTo>
                  <a:pt x="4141760" y="0"/>
                </a:lnTo>
                <a:lnTo>
                  <a:pt x="4141760" y="4377846"/>
                </a:lnTo>
                <a:lnTo>
                  <a:pt x="0" y="4377846"/>
                </a:lnTo>
                <a:close/>
              </a:path>
            </a:pathLst>
          </a:custGeom>
        </p:spPr>
      </p:pic>
      <p:sp>
        <p:nvSpPr>
          <p:cNvPr id="3076" name="TextBox 3">
            <a:extLst>
              <a:ext uri="{FF2B5EF4-FFF2-40B4-BE49-F238E27FC236}">
                <a16:creationId xmlns:a16="http://schemas.microsoft.com/office/drawing/2014/main" id="{7394CAE7-35D6-4C86-8DD2-D506B544AE7B}"/>
              </a:ext>
            </a:extLst>
          </p:cNvPr>
          <p:cNvSpPr txBox="1">
            <a:spLocks noChangeArrowheads="1"/>
          </p:cNvSpPr>
          <p:nvPr/>
        </p:nvSpPr>
        <p:spPr bwMode="auto">
          <a:xfrm>
            <a:off x="4094163" y="5110163"/>
            <a:ext cx="47831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rgbClr val="000000"/>
                </a:solidFill>
                <a:latin typeface="Calibri" panose="020F0502020204030204" pitchFamily="34" charset="0"/>
              </a:rPr>
              <a:t>Musician: </a:t>
            </a:r>
            <a:r>
              <a:rPr lang="en-GB" altLang="en-US" sz="3200" dirty="0">
                <a:solidFill>
                  <a:srgbClr val="000000"/>
                </a:solidFill>
                <a:latin typeface="Calibri" panose="020F0502020204030204" pitchFamily="34" charset="0"/>
              </a:rPr>
              <a:t>The Specials</a:t>
            </a:r>
          </a:p>
          <a:p>
            <a:r>
              <a:rPr lang="en-GB" altLang="en-US" sz="3200" b="1" dirty="0">
                <a:solidFill>
                  <a:srgbClr val="000000"/>
                </a:solidFill>
                <a:latin typeface="Calibri" panose="020F0502020204030204" pitchFamily="34" charset="0"/>
              </a:rPr>
              <a:t>Song</a:t>
            </a:r>
            <a:r>
              <a:rPr lang="en-GB" altLang="en-US" sz="3200" b="1" dirty="0">
                <a:solidFill>
                  <a:srgbClr val="000000"/>
                </a:solidFill>
              </a:rPr>
              <a:t>: </a:t>
            </a:r>
            <a:r>
              <a:rPr lang="en-GB" sz="3200" u="sng" dirty="0">
                <a:solidFill>
                  <a:srgbClr val="0000FF"/>
                </a:solidFill>
                <a:latin typeface="Calibri" panose="020F0502020204030204" pitchFamily="34" charset="0"/>
                <a:ea typeface="Calibri" panose="020F0502020204030204" pitchFamily="34" charset="0"/>
                <a:hlinkClick r:id="rId3">
                  <a:extLst>
                    <a:ext uri="{A12FA001-AC4F-418D-AE19-62706E023703}">
                      <ahyp:hlinkClr xmlns:ahyp="http://schemas.microsoft.com/office/drawing/2018/hyperlinkcolor" val="tx"/>
                    </a:ext>
                  </a:extLst>
                </a:hlinkClick>
              </a:rPr>
              <a:t>Nelson Mandela</a:t>
            </a:r>
            <a:endParaRPr lang="en-GB" altLang="en-US" sz="3200" dirty="0">
              <a:solidFill>
                <a:srgbClr val="000000"/>
              </a:solidFill>
              <a:latin typeface="Calibri" panose="020F0502020204030204" pitchFamily="34" charset="0"/>
            </a:endParaRPr>
          </a:p>
        </p:txBody>
      </p:sp>
      <p:sp>
        <p:nvSpPr>
          <p:cNvPr id="3077" name="TextBox 16">
            <a:extLst>
              <a:ext uri="{FF2B5EF4-FFF2-40B4-BE49-F238E27FC236}">
                <a16:creationId xmlns:a16="http://schemas.microsoft.com/office/drawing/2014/main" id="{90817EE5-6D50-499A-A223-70374330C7A3}"/>
              </a:ext>
            </a:extLst>
          </p:cNvPr>
          <p:cNvSpPr txBox="1">
            <a:spLocks noChangeArrowheads="1"/>
          </p:cNvSpPr>
          <p:nvPr/>
        </p:nvSpPr>
        <p:spPr bwMode="auto">
          <a:xfrm>
            <a:off x="492125" y="1046163"/>
            <a:ext cx="3109913" cy="397031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t>FACTS</a:t>
            </a:r>
          </a:p>
          <a:p>
            <a:endParaRPr lang="en-GB" altLang="en-US" b="1" dirty="0"/>
          </a:p>
          <a:p>
            <a:r>
              <a:rPr lang="en-GB" altLang="en-US" dirty="0"/>
              <a:t>The Specials were a ska/two tone band from the 1970s. They were formed at the same time as a movement called Rock Against Racism. Their most recent album is one of protest songs. </a:t>
            </a:r>
          </a:p>
          <a:p>
            <a:endParaRPr lang="en-GB" altLang="en-US" dirty="0"/>
          </a:p>
          <a:p>
            <a:r>
              <a:rPr lang="en-GB" altLang="en-US" dirty="0"/>
              <a:t>Lead singer, Terry Hall, formed another band with two other members  called Fun Boy Three. </a:t>
            </a:r>
          </a:p>
        </p:txBody>
      </p:sp>
      <p:pic>
        <p:nvPicPr>
          <p:cNvPr id="2050" name="Picture 2" descr="Nelson Mandela's Prison Adventures : Parallels : NPR">
            <a:extLst>
              <a:ext uri="{FF2B5EF4-FFF2-40B4-BE49-F238E27FC236}">
                <a16:creationId xmlns:a16="http://schemas.microsoft.com/office/drawing/2014/main" id="{737B8637-D271-4A39-BB0C-DDE0ECE41E2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361" t="7964" b="9758"/>
          <a:stretch/>
        </p:blipFill>
        <p:spPr bwMode="auto">
          <a:xfrm>
            <a:off x="1864105" y="5146977"/>
            <a:ext cx="1996695" cy="132971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e Specials | Spotify">
            <a:extLst>
              <a:ext uri="{FF2B5EF4-FFF2-40B4-BE49-F238E27FC236}">
                <a16:creationId xmlns:a16="http://schemas.microsoft.com/office/drawing/2014/main" id="{A102A5D0-6F95-4EEE-8DCC-F37D343928C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958"/>
          <a:stretch/>
        </p:blipFill>
        <p:spPr bwMode="auto">
          <a:xfrm>
            <a:off x="3980214" y="1705956"/>
            <a:ext cx="4897086" cy="2989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2824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93825" y="290514"/>
            <a:ext cx="6356350" cy="1296987"/>
          </a:xfrm>
        </p:spPr>
        <p:txBody>
          <a:bodyPr anchor="t">
            <a:normAutofit/>
          </a:bodyPr>
          <a:lstStyle/>
          <a:p>
            <a:pPr algn="l">
              <a:defRPr/>
            </a:pPr>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850" y="5110163"/>
            <a:ext cx="1550987" cy="1550987"/>
          </a:xfrm>
          <a:custGeom>
            <a:avLst/>
            <a:gdLst/>
            <a:ahLst/>
            <a:cxnLst/>
            <a:rect l="l" t="t" r="r" b="b"/>
            <a:pathLst>
              <a:path w="4141760" h="4377846">
                <a:moveTo>
                  <a:pt x="0" y="0"/>
                </a:moveTo>
                <a:lnTo>
                  <a:pt x="4141760" y="0"/>
                </a:lnTo>
                <a:lnTo>
                  <a:pt x="4141760" y="4377846"/>
                </a:lnTo>
                <a:lnTo>
                  <a:pt x="0" y="4377846"/>
                </a:lnTo>
                <a:close/>
              </a:path>
            </a:pathLst>
          </a:custGeom>
        </p:spPr>
      </p:pic>
      <p:sp>
        <p:nvSpPr>
          <p:cNvPr id="3076" name="TextBox 3">
            <a:extLst>
              <a:ext uri="{FF2B5EF4-FFF2-40B4-BE49-F238E27FC236}">
                <a16:creationId xmlns:a16="http://schemas.microsoft.com/office/drawing/2014/main" id="{7394CAE7-35D6-4C86-8DD2-D506B544AE7B}"/>
              </a:ext>
            </a:extLst>
          </p:cNvPr>
          <p:cNvSpPr txBox="1">
            <a:spLocks noChangeArrowheads="1"/>
          </p:cNvSpPr>
          <p:nvPr/>
        </p:nvSpPr>
        <p:spPr bwMode="auto">
          <a:xfrm>
            <a:off x="3441701" y="5110163"/>
            <a:ext cx="5435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rgbClr val="000000"/>
                </a:solidFill>
                <a:latin typeface="Calibri" panose="020F0502020204030204" pitchFamily="34" charset="0"/>
              </a:rPr>
              <a:t>Musician: A.R. Rahman, directed by Danny Boyle</a:t>
            </a:r>
          </a:p>
          <a:p>
            <a:r>
              <a:rPr lang="en-GB" altLang="en-US" sz="3200" b="1" dirty="0">
                <a:solidFill>
                  <a:srgbClr val="000000"/>
                </a:solidFill>
                <a:latin typeface="+mj-lt"/>
              </a:rPr>
              <a:t>Song: </a:t>
            </a:r>
            <a:r>
              <a:rPr lang="en-GB" altLang="en-US" sz="3200" b="1" dirty="0">
                <a:solidFill>
                  <a:srgbClr val="000000"/>
                </a:solidFill>
                <a:latin typeface="+mj-lt"/>
                <a:hlinkClick r:id="rId3"/>
              </a:rPr>
              <a:t>Jai Ho</a:t>
            </a:r>
            <a:r>
              <a:rPr lang="en-GB" altLang="en-US" sz="3200" b="1" dirty="0">
                <a:solidFill>
                  <a:srgbClr val="000000"/>
                </a:solidFill>
                <a:latin typeface="+mj-lt"/>
              </a:rPr>
              <a:t> (Pussycat Dolls)</a:t>
            </a:r>
            <a:endParaRPr lang="en-GB" altLang="en-US" sz="3200" dirty="0">
              <a:solidFill>
                <a:srgbClr val="000000"/>
              </a:solidFill>
              <a:latin typeface="+mj-lt"/>
            </a:endParaRPr>
          </a:p>
        </p:txBody>
      </p:sp>
      <p:sp>
        <p:nvSpPr>
          <p:cNvPr id="3077" name="TextBox 16">
            <a:extLst>
              <a:ext uri="{FF2B5EF4-FFF2-40B4-BE49-F238E27FC236}">
                <a16:creationId xmlns:a16="http://schemas.microsoft.com/office/drawing/2014/main" id="{90817EE5-6D50-499A-A223-70374330C7A3}"/>
              </a:ext>
            </a:extLst>
          </p:cNvPr>
          <p:cNvSpPr txBox="1">
            <a:spLocks noChangeArrowheads="1"/>
          </p:cNvSpPr>
          <p:nvPr/>
        </p:nvSpPr>
        <p:spPr bwMode="auto">
          <a:xfrm>
            <a:off x="492125" y="1046163"/>
            <a:ext cx="3109913" cy="369331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t>FACTS</a:t>
            </a:r>
          </a:p>
          <a:p>
            <a:r>
              <a:rPr lang="en-GB" altLang="en-US" dirty="0"/>
              <a:t>This song was composed in 2008 for the film </a:t>
            </a:r>
            <a:r>
              <a:rPr lang="en-GB" altLang="en-US" i="1" dirty="0"/>
              <a:t>Slumdog Millionaire </a:t>
            </a:r>
            <a:r>
              <a:rPr lang="en-GB" altLang="en-US" dirty="0"/>
              <a:t>which was directed by Danny Boyle. </a:t>
            </a:r>
          </a:p>
          <a:p>
            <a:endParaRPr lang="en-GB" altLang="en-US" dirty="0"/>
          </a:p>
          <a:p>
            <a:r>
              <a:rPr lang="en-GB" altLang="en-US" dirty="0"/>
              <a:t>Rahman composed it using an Apple Software called Logic Pro.</a:t>
            </a:r>
          </a:p>
          <a:p>
            <a:endParaRPr lang="en-GB" altLang="en-US" dirty="0"/>
          </a:p>
          <a:p>
            <a:r>
              <a:rPr lang="en-GB" altLang="en-US" dirty="0"/>
              <a:t>It is a typical Indian pop song.  The phrase ‘Jai Ho’ means ‘Let there be victory.’ </a:t>
            </a:r>
          </a:p>
        </p:txBody>
      </p:sp>
      <p:pic>
        <p:nvPicPr>
          <p:cNvPr id="4098" name="Picture 2" descr="Secondary ELT Readers Level 3 – Level 4: Slumdog Millionaire (Book and CD)  - Scholastic Shop">
            <a:extLst>
              <a:ext uri="{FF2B5EF4-FFF2-40B4-BE49-F238E27FC236}">
                <a16:creationId xmlns:a16="http://schemas.microsoft.com/office/drawing/2014/main" id="{E093B597-2AF5-4C39-9A40-A820C9D3E0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1100" y="878683"/>
            <a:ext cx="2660073"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530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93825" y="290514"/>
            <a:ext cx="6356350" cy="1296987"/>
          </a:xfrm>
        </p:spPr>
        <p:txBody>
          <a:bodyPr anchor="t">
            <a:normAutofit/>
          </a:bodyPr>
          <a:lstStyle/>
          <a:p>
            <a:pPr algn="l">
              <a:defRPr/>
            </a:pPr>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9356" y="5026819"/>
            <a:ext cx="1550987" cy="1550987"/>
          </a:xfrm>
          <a:custGeom>
            <a:avLst/>
            <a:gdLst/>
            <a:ahLst/>
            <a:cxnLst/>
            <a:rect l="l" t="t" r="r" b="b"/>
            <a:pathLst>
              <a:path w="4141760" h="4377846">
                <a:moveTo>
                  <a:pt x="0" y="0"/>
                </a:moveTo>
                <a:lnTo>
                  <a:pt x="4141760" y="0"/>
                </a:lnTo>
                <a:lnTo>
                  <a:pt x="4141760" y="4377846"/>
                </a:lnTo>
                <a:lnTo>
                  <a:pt x="0" y="4377846"/>
                </a:lnTo>
                <a:close/>
              </a:path>
            </a:pathLst>
          </a:custGeom>
        </p:spPr>
      </p:pic>
      <p:sp>
        <p:nvSpPr>
          <p:cNvPr id="3076" name="TextBox 3">
            <a:extLst>
              <a:ext uri="{FF2B5EF4-FFF2-40B4-BE49-F238E27FC236}">
                <a16:creationId xmlns:a16="http://schemas.microsoft.com/office/drawing/2014/main" id="{7394CAE7-35D6-4C86-8DD2-D506B544AE7B}"/>
              </a:ext>
            </a:extLst>
          </p:cNvPr>
          <p:cNvSpPr txBox="1">
            <a:spLocks noChangeArrowheads="1"/>
          </p:cNvSpPr>
          <p:nvPr/>
        </p:nvSpPr>
        <p:spPr bwMode="auto">
          <a:xfrm>
            <a:off x="3664743" y="5173663"/>
            <a:ext cx="54356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rgbClr val="000000"/>
                </a:solidFill>
                <a:latin typeface="Calibri" panose="020F0502020204030204" pitchFamily="34" charset="0"/>
              </a:rPr>
              <a:t>Musician: Mangrove Band</a:t>
            </a:r>
          </a:p>
          <a:p>
            <a:r>
              <a:rPr lang="en-GB" altLang="en-US" sz="3200" b="1" dirty="0">
                <a:solidFill>
                  <a:srgbClr val="000000"/>
                </a:solidFill>
                <a:latin typeface="+mj-lt"/>
              </a:rPr>
              <a:t>Song: </a:t>
            </a:r>
            <a:r>
              <a:rPr lang="en-GB" altLang="en-US" sz="3200" b="1" dirty="0">
                <a:solidFill>
                  <a:srgbClr val="000000"/>
                </a:solidFill>
                <a:latin typeface="+mj-lt"/>
                <a:hlinkClick r:id="rId3"/>
              </a:rPr>
              <a:t>Savannah Grass</a:t>
            </a:r>
            <a:endParaRPr lang="en-GB" altLang="en-US" sz="3200" dirty="0">
              <a:solidFill>
                <a:srgbClr val="000000"/>
              </a:solidFill>
              <a:latin typeface="+mj-lt"/>
            </a:endParaRPr>
          </a:p>
        </p:txBody>
      </p:sp>
      <p:sp>
        <p:nvSpPr>
          <p:cNvPr id="3077" name="TextBox 16">
            <a:extLst>
              <a:ext uri="{FF2B5EF4-FFF2-40B4-BE49-F238E27FC236}">
                <a16:creationId xmlns:a16="http://schemas.microsoft.com/office/drawing/2014/main" id="{90817EE5-6D50-499A-A223-70374330C7A3}"/>
              </a:ext>
            </a:extLst>
          </p:cNvPr>
          <p:cNvSpPr txBox="1">
            <a:spLocks noChangeArrowheads="1"/>
          </p:cNvSpPr>
          <p:nvPr/>
        </p:nvSpPr>
        <p:spPr bwMode="auto">
          <a:xfrm>
            <a:off x="446880" y="1033463"/>
            <a:ext cx="3109913" cy="48013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t>FACTS</a:t>
            </a:r>
          </a:p>
          <a:p>
            <a:r>
              <a:rPr lang="en-GB" altLang="en-US" dirty="0"/>
              <a:t>Steel drums are traditionally played in the Caribbean, having been created in the 1930s in Trinidad and Tobago by former slaves. </a:t>
            </a:r>
          </a:p>
          <a:p>
            <a:endParaRPr lang="en-GB" altLang="en-US" dirty="0"/>
          </a:p>
          <a:p>
            <a:r>
              <a:rPr lang="en-GB" altLang="en-US" dirty="0"/>
              <a:t>The drums were made from the bottom of oil pans. </a:t>
            </a:r>
          </a:p>
          <a:p>
            <a:endParaRPr lang="en-GB" altLang="en-US" dirty="0"/>
          </a:p>
          <a:p>
            <a:r>
              <a:rPr lang="en-GB" altLang="en-US" dirty="0"/>
              <a:t>They were played at the Notting Hill carnival for the first time in 1966. </a:t>
            </a:r>
          </a:p>
          <a:p>
            <a:endParaRPr lang="en-GB" altLang="en-US" dirty="0"/>
          </a:p>
          <a:p>
            <a:r>
              <a:rPr lang="en-GB" altLang="en-US" dirty="0"/>
              <a:t>This band won the annual UK Panorama competition in 2019. </a:t>
            </a:r>
          </a:p>
        </p:txBody>
      </p:sp>
      <p:pic>
        <p:nvPicPr>
          <p:cNvPr id="2050" name="Picture 2" descr="Oversized Low C Lead Steel Drum With High Gloss Chrome 26in. Diameter -  Etsy UK">
            <a:extLst>
              <a:ext uri="{FF2B5EF4-FFF2-40B4-BE49-F238E27FC236}">
                <a16:creationId xmlns:a16="http://schemas.microsoft.com/office/drawing/2014/main" id="{0DC93F93-708A-44FB-9E2D-490CECC692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5450" y="1002110"/>
            <a:ext cx="4449399" cy="4098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0493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393825" y="290514"/>
            <a:ext cx="6356350" cy="1296987"/>
          </a:xfrm>
        </p:spPr>
        <p:txBody>
          <a:bodyPr anchor="t">
            <a:normAutofit/>
          </a:bodyPr>
          <a:lstStyle/>
          <a:p>
            <a:pPr algn="l">
              <a:defRPr/>
            </a:pPr>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729" y="4457327"/>
            <a:ext cx="1550987" cy="1550987"/>
          </a:xfrm>
          <a:custGeom>
            <a:avLst/>
            <a:gdLst/>
            <a:ahLst/>
            <a:cxnLst/>
            <a:rect l="l" t="t" r="r" b="b"/>
            <a:pathLst>
              <a:path w="4141760" h="4377846">
                <a:moveTo>
                  <a:pt x="0" y="0"/>
                </a:moveTo>
                <a:lnTo>
                  <a:pt x="4141760" y="0"/>
                </a:lnTo>
                <a:lnTo>
                  <a:pt x="4141760" y="4377846"/>
                </a:lnTo>
                <a:lnTo>
                  <a:pt x="0" y="4377846"/>
                </a:lnTo>
                <a:close/>
              </a:path>
            </a:pathLst>
          </a:custGeom>
        </p:spPr>
      </p:pic>
      <p:sp>
        <p:nvSpPr>
          <p:cNvPr id="3076" name="TextBox 3">
            <a:extLst>
              <a:ext uri="{FF2B5EF4-FFF2-40B4-BE49-F238E27FC236}">
                <a16:creationId xmlns:a16="http://schemas.microsoft.com/office/drawing/2014/main" id="{7394CAE7-35D6-4C86-8DD2-D506B544AE7B}"/>
              </a:ext>
            </a:extLst>
          </p:cNvPr>
          <p:cNvSpPr txBox="1">
            <a:spLocks noChangeArrowheads="1"/>
          </p:cNvSpPr>
          <p:nvPr/>
        </p:nvSpPr>
        <p:spPr bwMode="auto">
          <a:xfrm>
            <a:off x="3708400" y="5690540"/>
            <a:ext cx="54356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rgbClr val="000000"/>
                </a:solidFill>
                <a:latin typeface="Calibri" panose="020F0502020204030204" pitchFamily="34" charset="0"/>
              </a:rPr>
              <a:t>Musicians: </a:t>
            </a:r>
            <a:r>
              <a:rPr lang="en-GB" altLang="en-US" sz="3200" dirty="0">
                <a:solidFill>
                  <a:srgbClr val="000000"/>
                </a:solidFill>
                <a:latin typeface="Calibri" panose="020F0502020204030204" pitchFamily="34" charset="0"/>
              </a:rPr>
              <a:t>The Proclaimers</a:t>
            </a:r>
          </a:p>
          <a:p>
            <a:r>
              <a:rPr lang="en-GB" altLang="en-US" sz="3200" b="1" dirty="0">
                <a:solidFill>
                  <a:srgbClr val="000000"/>
                </a:solidFill>
                <a:latin typeface="+mj-lt"/>
              </a:rPr>
              <a:t>Song: </a:t>
            </a:r>
            <a:r>
              <a:rPr lang="en-GB" altLang="en-US" sz="3200" b="1" dirty="0">
                <a:solidFill>
                  <a:srgbClr val="000000"/>
                </a:solidFill>
                <a:latin typeface="+mj-lt"/>
                <a:hlinkClick r:id="rId3"/>
              </a:rPr>
              <a:t>I'm </a:t>
            </a:r>
            <a:r>
              <a:rPr lang="en-GB" altLang="en-US" sz="3200" b="1" dirty="0" err="1">
                <a:solidFill>
                  <a:srgbClr val="000000"/>
                </a:solidFill>
                <a:latin typeface="+mj-lt"/>
                <a:hlinkClick r:id="rId3"/>
              </a:rPr>
              <a:t>Gonna</a:t>
            </a:r>
            <a:r>
              <a:rPr lang="en-GB" altLang="en-US" sz="3200" b="1" dirty="0">
                <a:solidFill>
                  <a:srgbClr val="000000"/>
                </a:solidFill>
                <a:latin typeface="+mj-lt"/>
                <a:hlinkClick r:id="rId3"/>
              </a:rPr>
              <a:t> be (500 miles)</a:t>
            </a:r>
            <a:endParaRPr lang="en-GB" altLang="en-US" sz="3200" dirty="0">
              <a:solidFill>
                <a:srgbClr val="000000"/>
              </a:solidFill>
              <a:latin typeface="+mj-lt"/>
            </a:endParaRPr>
          </a:p>
        </p:txBody>
      </p:sp>
      <p:sp>
        <p:nvSpPr>
          <p:cNvPr id="3077" name="TextBox 16">
            <a:extLst>
              <a:ext uri="{FF2B5EF4-FFF2-40B4-BE49-F238E27FC236}">
                <a16:creationId xmlns:a16="http://schemas.microsoft.com/office/drawing/2014/main" id="{90817EE5-6D50-499A-A223-70374330C7A3}"/>
              </a:ext>
            </a:extLst>
          </p:cNvPr>
          <p:cNvSpPr txBox="1">
            <a:spLocks noChangeArrowheads="1"/>
          </p:cNvSpPr>
          <p:nvPr/>
        </p:nvSpPr>
        <p:spPr bwMode="auto">
          <a:xfrm>
            <a:off x="446880" y="1033463"/>
            <a:ext cx="3109913" cy="397031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t>FACTS</a:t>
            </a:r>
          </a:p>
          <a:p>
            <a:r>
              <a:rPr lang="en-GB" altLang="en-US" dirty="0"/>
              <a:t>Craig and Charlie Reid are twins.  They were born in 1962 in Leith, Edinburgh.</a:t>
            </a:r>
          </a:p>
          <a:p>
            <a:endParaRPr lang="en-GB" altLang="en-US" dirty="0"/>
          </a:p>
          <a:p>
            <a:r>
              <a:rPr lang="en-GB" altLang="en-US" dirty="0"/>
              <a:t>Their most well known song I’m </a:t>
            </a:r>
            <a:r>
              <a:rPr lang="en-GB" altLang="en-US" dirty="0" err="1"/>
              <a:t>Gonna</a:t>
            </a:r>
            <a:r>
              <a:rPr lang="en-GB" altLang="en-US" dirty="0"/>
              <a:t> Be (500 miles) was released in 1988.  They are influenced by folk and post punk music. </a:t>
            </a:r>
          </a:p>
          <a:p>
            <a:endParaRPr lang="en-GB" altLang="en-US" dirty="0"/>
          </a:p>
          <a:p>
            <a:r>
              <a:rPr lang="en-GB" altLang="en-US" dirty="0"/>
              <a:t>The film Sunshine on Leith features their music. </a:t>
            </a:r>
          </a:p>
          <a:p>
            <a:endParaRPr lang="en-GB" altLang="en-US" b="1" dirty="0"/>
          </a:p>
        </p:txBody>
      </p:sp>
      <p:pic>
        <p:nvPicPr>
          <p:cNvPr id="3074" name="Picture 2" descr="Good, Better, Best: &quot;I'm Gonna Be (500 Miles)&quot; (The Proclaimers) - Cover Me">
            <a:extLst>
              <a:ext uri="{FF2B5EF4-FFF2-40B4-BE49-F238E27FC236}">
                <a16:creationId xmlns:a16="http://schemas.microsoft.com/office/drawing/2014/main" id="{A4CDAB76-55F5-466E-98BC-E25393DCF7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8400" y="874713"/>
            <a:ext cx="3618637" cy="23590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he Proclaimers Official Site : Craig &amp; Charlie Reid">
            <a:extLst>
              <a:ext uri="{FF2B5EF4-FFF2-40B4-BE49-F238E27FC236}">
                <a16:creationId xmlns:a16="http://schemas.microsoft.com/office/drawing/2014/main" id="{AA58F193-8247-4CB0-A6E0-C65EB0E4BDA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417" r="11667"/>
          <a:stretch/>
        </p:blipFill>
        <p:spPr bwMode="auto">
          <a:xfrm>
            <a:off x="3886993" y="3141562"/>
            <a:ext cx="4598767" cy="235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453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14670" y="4888593"/>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240727" y="5078033"/>
            <a:ext cx="4768022" cy="1077218"/>
          </a:xfrm>
          <a:prstGeom prst="rect">
            <a:avLst/>
          </a:prstGeom>
          <a:noFill/>
        </p:spPr>
        <p:txBody>
          <a:bodyPr wrap="square" rtlCol="0">
            <a:spAutoFit/>
          </a:bodyPr>
          <a:lstStyle/>
          <a:p>
            <a:pPr lvl="0">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Composer: </a:t>
            </a:r>
            <a:r>
              <a:rPr lang="en-GB" sz="3200" dirty="0">
                <a:solidFill>
                  <a:prstClr val="black"/>
                </a:solidFill>
              </a:rPr>
              <a:t>Frédéric </a:t>
            </a:r>
            <a:r>
              <a:rPr kumimoji="0" lang="en-GB" sz="3200" i="0" u="none" strike="noStrike" kern="1200" cap="none" spc="0" normalizeH="0" baseline="0" noProof="0" dirty="0">
                <a:ln>
                  <a:noFill/>
                </a:ln>
                <a:solidFill>
                  <a:prstClr val="black"/>
                </a:solidFill>
                <a:effectLst/>
                <a:uLnTx/>
                <a:uFillTx/>
                <a:latin typeface="Calibri"/>
                <a:ea typeface="+mn-ea"/>
                <a:cs typeface="+mn-cs"/>
              </a:rPr>
              <a:t>Chopin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err="1">
                <a:solidFill>
                  <a:prstClr val="black"/>
                </a:solidFill>
                <a:hlinkClick r:id="rId4"/>
              </a:rPr>
              <a:t>Fantasie</a:t>
            </a:r>
            <a:r>
              <a:rPr lang="en-GB" sz="3200" b="1" dirty="0">
                <a:solidFill>
                  <a:prstClr val="black"/>
                </a:solidFill>
                <a:hlinkClick r:id="rId4"/>
              </a:rPr>
              <a:t>-impromptu</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58140" y="1307747"/>
            <a:ext cx="3111088" cy="4247317"/>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Born in Poland as </a:t>
            </a:r>
            <a:r>
              <a:rPr lang="en-GB" dirty="0" err="1">
                <a:solidFill>
                  <a:prstClr val="black"/>
                </a:solidFill>
                <a:latin typeface="Calibri"/>
              </a:rPr>
              <a:t>Fryderyck</a:t>
            </a:r>
            <a:r>
              <a:rPr lang="en-GB" dirty="0">
                <a:solidFill>
                  <a:prstClr val="black"/>
                </a:solidFill>
                <a:latin typeface="Calibri"/>
              </a:rPr>
              <a:t> Chopin and lived from 1810-1849.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He was a virtuoso pianist and composed almost exclusively for the piano.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In 1830, he moved to Paris and began to use the French version of his name (his father was French). In 1848 he moved to London and performed for Queen Victoria. </a:t>
            </a:r>
            <a:endParaRPr kumimoji="0" lang="en-GB" sz="1800" i="0" u="none" strike="noStrike" kern="1200" cap="none" spc="0" normalizeH="0" baseline="0" noProof="0" dirty="0">
              <a:ln>
                <a:noFill/>
              </a:ln>
              <a:solidFill>
                <a:prstClr val="black"/>
              </a:solidFill>
              <a:effectLst/>
              <a:uLnTx/>
              <a:uFillTx/>
              <a:latin typeface="Calibri"/>
              <a:ea typeface="+mn-ea"/>
              <a:cs typeface="+mn-cs"/>
            </a:endParaRPr>
          </a:p>
        </p:txBody>
      </p:sp>
      <p:pic>
        <p:nvPicPr>
          <p:cNvPr id="4098" name="Picture 2" descr="Frédéric Chopin - Wikipedia">
            <a:extLst>
              <a:ext uri="{FF2B5EF4-FFF2-40B4-BE49-F238E27FC236}">
                <a16:creationId xmlns:a16="http://schemas.microsoft.com/office/drawing/2014/main" id="{AA0804C8-5881-481C-B24F-C9CC94156E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2714" y="1159731"/>
            <a:ext cx="2598119" cy="3728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9085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646" y="4758435"/>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2915478" y="5059991"/>
            <a:ext cx="599866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Composer: </a:t>
            </a:r>
            <a:r>
              <a:rPr kumimoji="0" lang="en-GB" sz="3200" i="0" u="none" strike="noStrike" kern="1200" cap="none" spc="0" normalizeH="0" baseline="0" noProof="0" dirty="0">
                <a:ln>
                  <a:noFill/>
                </a:ln>
                <a:solidFill>
                  <a:prstClr val="black"/>
                </a:solidFill>
                <a:effectLst/>
                <a:uLnTx/>
                <a:uFillTx/>
                <a:latin typeface="Calibri"/>
                <a:ea typeface="+mn-ea"/>
                <a:cs typeface="+mn-cs"/>
              </a:rPr>
              <a:t>George </a:t>
            </a:r>
            <a:r>
              <a:rPr kumimoji="0" lang="en-GB" sz="3200" i="0" u="none" strike="noStrike" kern="1200" cap="none" spc="0" normalizeH="0" baseline="0" noProof="0" dirty="0" err="1">
                <a:ln>
                  <a:noFill/>
                </a:ln>
                <a:solidFill>
                  <a:prstClr val="black"/>
                </a:solidFill>
                <a:effectLst/>
                <a:uLnTx/>
                <a:uFillTx/>
                <a:latin typeface="Calibri"/>
                <a:ea typeface="+mn-ea"/>
                <a:cs typeface="+mn-cs"/>
              </a:rPr>
              <a:t>Frideric</a:t>
            </a:r>
            <a:r>
              <a:rPr kumimoji="0" lang="en-GB" sz="3200" i="0" u="none" strike="noStrike" kern="1200" cap="none" spc="0" normalizeH="0" baseline="0" noProof="0" dirty="0">
                <a:ln>
                  <a:noFill/>
                </a:ln>
                <a:solidFill>
                  <a:prstClr val="black"/>
                </a:solidFill>
                <a:effectLst/>
                <a:uLnTx/>
                <a:uFillTx/>
                <a:latin typeface="Calibri"/>
                <a:ea typeface="+mn-ea"/>
                <a:cs typeface="+mn-cs"/>
              </a:rPr>
              <a:t> Handel</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4"/>
              </a:rPr>
              <a:t>Hallelujah chorus</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358140" y="1307747"/>
            <a:ext cx="3111088" cy="3139321"/>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1685 – 1759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German-British composer of operas and anthems.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He lived in Hamburg for much of his life before moving to London.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The Royal Choral Society performs the Messiah every Good Friday at the Royal Albert Hall. </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26" name="Picture 2" descr="undefined">
            <a:extLst>
              <a:ext uri="{FF2B5EF4-FFF2-40B4-BE49-F238E27FC236}">
                <a16:creationId xmlns:a16="http://schemas.microsoft.com/office/drawing/2014/main" id="{226CF6FD-B15E-4187-ABA7-C6A01172D0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79674" y="1241358"/>
            <a:ext cx="2890128" cy="3493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108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36507" y="4600474"/>
            <a:ext cx="1957330" cy="1957330"/>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3822204" y="5389466"/>
            <a:ext cx="471811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Band: </a:t>
            </a:r>
            <a:r>
              <a:rPr kumimoji="0" lang="en-GB" sz="3200" i="0" u="none" strike="noStrike" kern="1200" cap="none" spc="0" normalizeH="0" baseline="0" noProof="0" dirty="0">
                <a:ln>
                  <a:noFill/>
                </a:ln>
                <a:solidFill>
                  <a:prstClr val="black"/>
                </a:solidFill>
                <a:effectLst/>
                <a:uLnTx/>
                <a:uFillTx/>
                <a:latin typeface="Calibri"/>
                <a:ea typeface="+mn-ea"/>
                <a:cs typeface="+mn-cs"/>
              </a:rPr>
              <a:t>The </a:t>
            </a:r>
            <a:r>
              <a:rPr lang="en-GB" sz="3200" dirty="0">
                <a:solidFill>
                  <a:prstClr val="black"/>
                </a:solidFill>
                <a:latin typeface="Calibri"/>
              </a:rPr>
              <a:t>R</a:t>
            </a:r>
            <a:r>
              <a:rPr kumimoji="0" lang="en-GB" sz="3200" i="0" u="none" strike="noStrike" kern="1200" cap="none" spc="0" normalizeH="0" baseline="0" noProof="0" dirty="0" err="1">
                <a:ln>
                  <a:noFill/>
                </a:ln>
                <a:solidFill>
                  <a:prstClr val="black"/>
                </a:solidFill>
                <a:effectLst/>
                <a:uLnTx/>
                <a:uFillTx/>
                <a:latin typeface="Calibri"/>
                <a:ea typeface="+mn-ea"/>
                <a:cs typeface="+mn-cs"/>
              </a:rPr>
              <a:t>olling</a:t>
            </a:r>
            <a:r>
              <a:rPr kumimoji="0" lang="en-GB" sz="3200" i="0" u="none" strike="noStrike" kern="1200" cap="none" spc="0" normalizeH="0" baseline="0" noProof="0" dirty="0">
                <a:ln>
                  <a:noFill/>
                </a:ln>
                <a:solidFill>
                  <a:prstClr val="black"/>
                </a:solidFill>
                <a:effectLst/>
                <a:uLnTx/>
                <a:uFillTx/>
                <a:latin typeface="Calibri"/>
                <a:ea typeface="+mn-ea"/>
                <a:cs typeface="+mn-cs"/>
              </a:rPr>
              <a:t> Stones</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err="1">
                <a:solidFill>
                  <a:prstClr val="black"/>
                </a:solidFill>
                <a:hlinkClick r:id="rId4"/>
              </a:rPr>
              <a:t>Jumpin</a:t>
            </a:r>
            <a:r>
              <a:rPr lang="en-GB" sz="3200" b="1" dirty="0">
                <a:solidFill>
                  <a:prstClr val="black"/>
                </a:solidFill>
                <a:hlinkClick r:id="rId4"/>
              </a:rPr>
              <a:t>' Jack Flash</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86431" y="1307747"/>
            <a:ext cx="3406543" cy="3970318"/>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Mick Jagger – singer, songwriter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Keith Richards – guitar, songwriter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Charlie Watts – drums (died 2021)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Ronnie Wood – guitar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Bill Wyman – bass guitar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The Stones formed in 1962. They were most popular at the same time as the Beatles in the late 1960s. They are still performing</a:t>
            </a:r>
            <a:r>
              <a:rPr lang="en-GB" dirty="0">
                <a:solidFill>
                  <a:prstClr val="black"/>
                </a:solidFill>
                <a:latin typeface="Calibri"/>
              </a:rPr>
              <a:t> in their 80s!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dirty="0">
              <a:ln>
                <a:noFill/>
              </a:ln>
              <a:solidFill>
                <a:prstClr val="black"/>
              </a:solidFill>
              <a:effectLst/>
              <a:uLnTx/>
              <a:uFillTx/>
              <a:latin typeface="Calibri"/>
              <a:ea typeface="+mn-ea"/>
              <a:cs typeface="+mn-cs"/>
            </a:endParaRPr>
          </a:p>
        </p:txBody>
      </p:sp>
      <p:pic>
        <p:nvPicPr>
          <p:cNvPr id="5124" name="Picture 4" descr="The Rolling Stones">
            <a:extLst>
              <a:ext uri="{FF2B5EF4-FFF2-40B4-BE49-F238E27FC236}">
                <a16:creationId xmlns:a16="http://schemas.microsoft.com/office/drawing/2014/main" id="{14D16382-542D-481D-96FE-572B082FB7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2975" y="1307747"/>
            <a:ext cx="5193734" cy="216405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ow The Rolling Stones got their iconic logo - Far Out Magazine">
            <a:extLst>
              <a:ext uri="{FF2B5EF4-FFF2-40B4-BE49-F238E27FC236}">
                <a16:creationId xmlns:a16="http://schemas.microsoft.com/office/drawing/2014/main" id="{3A10FF42-C9F1-4362-B11E-E1BA337832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55370" y="3763091"/>
            <a:ext cx="2057955" cy="123477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The Rolling Stones | Songs, Albums, Members, &amp; Facts | Britannica">
            <a:extLst>
              <a:ext uri="{FF2B5EF4-FFF2-40B4-BE49-F238E27FC236}">
                <a16:creationId xmlns:a16="http://schemas.microsoft.com/office/drawing/2014/main" id="{DD77943A-B6FE-4B7A-B18C-A497D46A84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83241" y="3262656"/>
            <a:ext cx="2498020" cy="2235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218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92974" y="4756066"/>
            <a:ext cx="1269826" cy="1721151"/>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666835" y="4600474"/>
            <a:ext cx="429073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Musician: </a:t>
            </a:r>
            <a:r>
              <a:rPr kumimoji="0" lang="en-GB" sz="3200" i="0" u="none" strike="noStrike" kern="1200" cap="none" spc="0" normalizeH="0" baseline="0" noProof="0" dirty="0">
                <a:ln>
                  <a:noFill/>
                </a:ln>
                <a:solidFill>
                  <a:prstClr val="black"/>
                </a:solidFill>
                <a:effectLst/>
                <a:uLnTx/>
                <a:uFillTx/>
                <a:latin typeface="Calibri"/>
                <a:ea typeface="+mn-ea"/>
                <a:cs typeface="+mn-cs"/>
              </a:rPr>
              <a:t>Brian Houston</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err="1">
                <a:solidFill>
                  <a:prstClr val="black"/>
                </a:solidFill>
                <a:hlinkClick r:id="rId4"/>
              </a:rPr>
              <a:t>Anam</a:t>
            </a:r>
            <a:r>
              <a:rPr lang="en-GB" sz="3200" b="1" dirty="0">
                <a:solidFill>
                  <a:prstClr val="black"/>
                </a:solidFill>
                <a:hlinkClick r:id="rId4"/>
              </a:rPr>
              <a:t> Cara</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86431" y="1241358"/>
            <a:ext cx="3406543" cy="507831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Born in Belfast, hence the </a:t>
            </a:r>
            <a:r>
              <a:rPr lang="en-GB" dirty="0">
                <a:solidFill>
                  <a:prstClr val="black"/>
                </a:solidFill>
                <a:latin typeface="Arial" panose="020B0604020202020204" pitchFamily="34" charset="0"/>
                <a:cs typeface="Arial" panose="020B0604020202020204" pitchFamily="34" charset="0"/>
              </a:rPr>
              <a:t>C</a:t>
            </a:r>
            <a:r>
              <a:rPr kumimoji="0" lang="en-GB" sz="180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eltic</a:t>
            </a:r>
            <a:r>
              <a:rPr kumimoji="0" lang="en-GB" sz="18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sound to this song. (pipes and whistles)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Songwriter and musician.  He writes songs based on those he was taught as a child.  His album is called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Songs from My Father.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He has shared the stage with famous musicians like Elvis Costello, Van Morrison, Robert Plant.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err="1">
                <a:ln>
                  <a:noFill/>
                </a:ln>
                <a:solidFill>
                  <a:prstClr val="black"/>
                </a:solidFill>
                <a:effectLst/>
                <a:uLnTx/>
                <a:uFillTx/>
                <a:latin typeface="Calibri"/>
                <a:ea typeface="+mn-ea"/>
                <a:cs typeface="+mn-cs"/>
              </a:rPr>
              <a:t>Anam</a:t>
            </a:r>
            <a:r>
              <a:rPr kumimoji="0" lang="en-GB" sz="1800" i="0" u="none" strike="noStrike" kern="1200" cap="none" spc="0" normalizeH="0" baseline="0" noProof="0" dirty="0">
                <a:ln>
                  <a:noFill/>
                </a:ln>
                <a:solidFill>
                  <a:prstClr val="black"/>
                </a:solidFill>
                <a:effectLst/>
                <a:uLnTx/>
                <a:uFillTx/>
                <a:latin typeface="Calibri"/>
                <a:ea typeface="+mn-ea"/>
                <a:cs typeface="+mn-cs"/>
              </a:rPr>
              <a:t> </a:t>
            </a:r>
            <a:r>
              <a:rPr kumimoji="0" lang="en-GB" sz="1800" i="0" u="none" strike="noStrike" kern="1200" cap="none" spc="0" normalizeH="0" baseline="0" noProof="0" dirty="0" err="1">
                <a:ln>
                  <a:noFill/>
                </a:ln>
                <a:solidFill>
                  <a:prstClr val="black"/>
                </a:solidFill>
                <a:effectLst/>
                <a:uLnTx/>
                <a:uFillTx/>
                <a:latin typeface="Calibri"/>
                <a:ea typeface="+mn-ea"/>
                <a:cs typeface="+mn-cs"/>
              </a:rPr>
              <a:t>cara</a:t>
            </a:r>
            <a:r>
              <a:rPr kumimoji="0" lang="en-GB" sz="1800" i="0" u="none" strike="noStrike" kern="1200" cap="none" spc="0" normalizeH="0" baseline="0" noProof="0" dirty="0">
                <a:ln>
                  <a:noFill/>
                </a:ln>
                <a:solidFill>
                  <a:prstClr val="black"/>
                </a:solidFill>
                <a:effectLst/>
                <a:uLnTx/>
                <a:uFillTx/>
                <a:latin typeface="Calibri"/>
                <a:ea typeface="+mn-ea"/>
                <a:cs typeface="+mn-cs"/>
              </a:rPr>
              <a:t> means ‘soul friend.’</a:t>
            </a:r>
          </a:p>
        </p:txBody>
      </p:sp>
      <p:pic>
        <p:nvPicPr>
          <p:cNvPr id="1026" name="Picture 2" descr="Brian Houston | Coach, Singer Songwriter &amp; Author">
            <a:extLst>
              <a:ext uri="{FF2B5EF4-FFF2-40B4-BE49-F238E27FC236}">
                <a16:creationId xmlns:a16="http://schemas.microsoft.com/office/drawing/2014/main" id="{A820D150-281B-4692-84D0-07280A9408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6835" y="1506244"/>
            <a:ext cx="3742722" cy="2621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920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35219" y="5170457"/>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2711669" y="5470704"/>
            <a:ext cx="6600497" cy="1569660"/>
          </a:xfrm>
          <a:prstGeom prst="rect">
            <a:avLst/>
          </a:prstGeom>
          <a:noFill/>
        </p:spPr>
        <p:txBody>
          <a:bodyPr wrap="square" rtlCol="0">
            <a:spAutoFit/>
          </a:bodyPr>
          <a:lstStyle/>
          <a:p>
            <a:pPr>
              <a:defRPr/>
            </a:pPr>
            <a:r>
              <a:rPr kumimoji="0" lang="en-GB" sz="3200" b="1"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Musician: </a:t>
            </a:r>
            <a:r>
              <a:rPr lang="en-GB" sz="3200" dirty="0">
                <a:solidFill>
                  <a:prstClr val="black"/>
                </a:solidFill>
                <a:ea typeface="MS PGothic" panose="020B0600070205080204" pitchFamily="34" charset="-128"/>
              </a:rPr>
              <a:t>Peter Gabriel (ft </a:t>
            </a:r>
            <a:r>
              <a:rPr kumimoji="0" lang="en-GB" sz="32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Kate Bush)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 </a:t>
            </a:r>
            <a:r>
              <a:rPr kumimoji="0" lang="en-GB" sz="3200" b="1"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Song</a:t>
            </a:r>
            <a:r>
              <a:rPr lang="en-GB" sz="3200" b="1" dirty="0">
                <a:solidFill>
                  <a:prstClr val="black"/>
                </a:solidFill>
                <a:ea typeface="MS PGothic" panose="020B0600070205080204" pitchFamily="34" charset="-128"/>
              </a:rPr>
              <a:t>: </a:t>
            </a:r>
            <a:r>
              <a:rPr lang="en-GB" sz="3200" b="1" dirty="0">
                <a:solidFill>
                  <a:prstClr val="black"/>
                </a:solidFill>
                <a:ea typeface="MS PGothic" panose="020B0600070205080204" pitchFamily="34" charset="-128"/>
                <a:hlinkClick r:id="rId4"/>
              </a:rPr>
              <a:t>Don't give up</a:t>
            </a:r>
            <a:endParaRPr lang="en-GB" sz="3200" b="1" dirty="0">
              <a:solidFill>
                <a:prstClr val="black"/>
              </a:solidFill>
              <a:ea typeface="MS PGothic" panose="020B0600070205080204" pitchFamily="34" charset="-128"/>
            </a:endParaRPr>
          </a:p>
          <a:p>
            <a:pPr lvl="0">
              <a:defRPr/>
            </a:pPr>
            <a:endParaRPr kumimoji="0" lang="en-GB" sz="32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420220" y="1147029"/>
            <a:ext cx="3842136" cy="3416320"/>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Born </a:t>
            </a:r>
            <a:r>
              <a:rPr lang="en-GB" sz="2000" dirty="0">
                <a:solidFill>
                  <a:prstClr val="black"/>
                </a:solidFill>
                <a:latin typeface="Calibri"/>
                <a:ea typeface="MS PGothic" panose="020B0600070205080204" pitchFamily="34" charset="-128"/>
              </a:rPr>
              <a:t>in </a:t>
            </a:r>
            <a:r>
              <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1950 in Chobham. He went to school in Woking.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Singer, songwriter, pianist, flautist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rPr>
              <a:t>He was the original lead singer of Genesis.) His most successful solo song </a:t>
            </a:r>
            <a:r>
              <a:rPr kumimoji="0" lang="en-GB" sz="2000" b="0" i="0" u="none" strike="noStrike" kern="1200" cap="none" spc="0" normalizeH="0" baseline="0" noProof="0">
                <a:ln>
                  <a:noFill/>
                </a:ln>
                <a:solidFill>
                  <a:prstClr val="black"/>
                </a:solidFill>
                <a:effectLst/>
                <a:uLnTx/>
                <a:uFillTx/>
                <a:latin typeface="Calibri"/>
                <a:ea typeface="MS PGothic" panose="020B0600070205080204" pitchFamily="34" charset="-128"/>
                <a:cs typeface="+mn-cs"/>
              </a:rPr>
              <a:t>is Sledgehammer. </a:t>
            </a:r>
            <a:endPar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S PGothic" panose="020B0600070205080204" pitchFamily="34" charset="-128"/>
              <a:cs typeface="+mn-cs"/>
            </a:endParaRPr>
          </a:p>
        </p:txBody>
      </p:sp>
      <p:pic>
        <p:nvPicPr>
          <p:cNvPr id="1028" name="Picture 4" descr="Kate Bush | Biography, Music, &amp; Facts | Britannica">
            <a:extLst>
              <a:ext uri="{FF2B5EF4-FFF2-40B4-BE49-F238E27FC236}">
                <a16:creationId xmlns:a16="http://schemas.microsoft.com/office/drawing/2014/main" id="{B7AAC369-1874-4407-A736-EA08E0DFD1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0648" y="1135588"/>
            <a:ext cx="2475262" cy="25243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Peter Gabriel, the man who disappeared – Nik Dirga">
            <a:extLst>
              <a:ext uri="{FF2B5EF4-FFF2-40B4-BE49-F238E27FC236}">
                <a16:creationId xmlns:a16="http://schemas.microsoft.com/office/drawing/2014/main" id="{C1BFBDBA-5322-48BD-82DE-7C9202E3BB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13065" y="2733470"/>
            <a:ext cx="3370317" cy="2527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282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69621" y="300196"/>
            <a:ext cx="6124777" cy="941162"/>
          </a:xfrm>
        </p:spPr>
        <p:txBody>
          <a:bodyPr anchor="t">
            <a:normAutofit/>
          </a:bodyPr>
          <a:lstStyle/>
          <a:p>
            <a:pPr algn="l"/>
            <a:r>
              <a:rPr lang="en-GB" sz="3500" dirty="0">
                <a:solidFill>
                  <a:srgbClr val="3F13F9"/>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10408" y="4970312"/>
            <a:ext cx="1269826" cy="1721151"/>
          </a:xfrm>
          <a:custGeom>
            <a:avLst/>
            <a:gdLst/>
            <a:ahLst/>
            <a:cxnLst/>
            <a:rect l="l" t="t" r="r" b="b"/>
            <a:pathLst>
              <a:path w="4141760" h="4377846">
                <a:moveTo>
                  <a:pt x="0" y="0"/>
                </a:moveTo>
                <a:lnTo>
                  <a:pt x="4141760" y="0"/>
                </a:lnTo>
                <a:lnTo>
                  <a:pt x="4141760" y="4377846"/>
                </a:lnTo>
                <a:lnTo>
                  <a:pt x="0" y="4377846"/>
                </a:lnTo>
                <a:close/>
              </a:path>
            </a:pathLst>
          </a:custGeom>
        </p:spPr>
      </p:pic>
      <p:sp>
        <p:nvSpPr>
          <p:cNvPr id="4" name="TextBox 3">
            <a:extLst>
              <a:ext uri="{FF2B5EF4-FFF2-40B4-BE49-F238E27FC236}">
                <a16:creationId xmlns:a16="http://schemas.microsoft.com/office/drawing/2014/main" id="{7EEFDD9B-6B8B-4FE3-A988-9E5D936578B4}"/>
              </a:ext>
            </a:extLst>
          </p:cNvPr>
          <p:cNvSpPr txBox="1"/>
          <p:nvPr/>
        </p:nvSpPr>
        <p:spPr>
          <a:xfrm>
            <a:off x="4099034" y="4600474"/>
            <a:ext cx="4858535"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Musician: </a:t>
            </a:r>
            <a:r>
              <a:rPr kumimoji="0" lang="en-GB" sz="3200" i="0" u="none" strike="noStrike" kern="1200" cap="none" spc="0" normalizeH="0" baseline="0" noProof="0" dirty="0">
                <a:ln>
                  <a:noFill/>
                </a:ln>
                <a:solidFill>
                  <a:prstClr val="black"/>
                </a:solidFill>
                <a:effectLst/>
                <a:uLnTx/>
                <a:uFillTx/>
                <a:latin typeface="Calibri"/>
                <a:ea typeface="+mn-ea"/>
                <a:cs typeface="+mn-cs"/>
              </a:rPr>
              <a:t>Paul Simon and Ladysmith Black </a:t>
            </a:r>
            <a:r>
              <a:rPr kumimoji="0" lang="en-GB" sz="3200" i="0" u="none" strike="noStrike" kern="1200" cap="none" spc="0" normalizeH="0" baseline="0" noProof="0" dirty="0" err="1">
                <a:ln>
                  <a:noFill/>
                </a:ln>
                <a:solidFill>
                  <a:prstClr val="black"/>
                </a:solidFill>
                <a:effectLst/>
                <a:uLnTx/>
                <a:uFillTx/>
                <a:latin typeface="Calibri"/>
                <a:ea typeface="+mn-ea"/>
                <a:cs typeface="+mn-cs"/>
              </a:rPr>
              <a:t>Mambazo</a:t>
            </a:r>
            <a:endParaRPr kumimoji="0" lang="en-GB" sz="320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a:t>
            </a:r>
            <a:r>
              <a:rPr lang="en-GB" sz="3200" b="1" dirty="0">
                <a:solidFill>
                  <a:prstClr val="black"/>
                </a:solidFill>
              </a:rPr>
              <a:t>: </a:t>
            </a:r>
            <a:r>
              <a:rPr lang="en-GB" sz="3200" b="1" dirty="0">
                <a:solidFill>
                  <a:prstClr val="black"/>
                </a:solidFill>
                <a:hlinkClick r:id="rId4"/>
              </a:rPr>
              <a:t>Diamonds on the soles of her shoes</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86431" y="1241358"/>
            <a:ext cx="3406543" cy="3693319"/>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This song was taken form an album called </a:t>
            </a:r>
            <a:r>
              <a:rPr lang="en-GB" dirty="0" err="1">
                <a:solidFill>
                  <a:prstClr val="black"/>
                </a:solidFill>
                <a:latin typeface="Calibri"/>
              </a:rPr>
              <a:t>Gracelands</a:t>
            </a:r>
            <a:r>
              <a:rPr lang="en-GB" dirty="0">
                <a:solidFill>
                  <a:prstClr val="black"/>
                </a:solidFill>
                <a:latin typeface="Calibri"/>
              </a:rPr>
              <a:t> (1986).</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When this was recorded, Apartheid was still in force in South Africa and Nelson Mandela was still in prison.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a:rPr>
              <a:t>Paul Simon was criticised for touring with the African musicians but he loved African street music. </a:t>
            </a:r>
            <a:endParaRPr kumimoji="0" lang="en-GB" sz="1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p:txBody>
      </p:sp>
      <p:pic>
        <p:nvPicPr>
          <p:cNvPr id="3" name="Picture 2" descr="Paul Simon and Ladysmith Black Mambazo - Diamonds On The Soles Of Her Shoes  | Facebook">
            <a:extLst>
              <a:ext uri="{FF2B5EF4-FFF2-40B4-BE49-F238E27FC236}">
                <a16:creationId xmlns:a16="http://schemas.microsoft.com/office/drawing/2014/main" id="{3115D321-DCF5-44F5-83AF-B878A04D9C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9995" y="1315105"/>
            <a:ext cx="4802384" cy="2689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795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73480" y="5011754"/>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910977" y="5470704"/>
            <a:ext cx="423279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a:ea typeface="+mn-ea"/>
                <a:cs typeface="+mn-cs"/>
              </a:rPr>
              <a:t>Musician: </a:t>
            </a:r>
            <a:r>
              <a:rPr kumimoji="0" lang="en-GB" sz="3200" b="0" i="0" u="none" strike="noStrike" kern="1200" cap="none" spc="0" normalizeH="0" baseline="0" noProof="0" dirty="0">
                <a:ln>
                  <a:noFill/>
                </a:ln>
                <a:solidFill>
                  <a:prstClr val="black"/>
                </a:solidFill>
                <a:effectLst/>
                <a:uLnTx/>
                <a:uFillTx/>
                <a:latin typeface="Calibri"/>
                <a:ea typeface="+mn-ea"/>
                <a:cs typeface="+mn-cs"/>
              </a:rPr>
              <a:t>Gustav Holst</a:t>
            </a: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 </a:t>
            </a:r>
            <a:r>
              <a:rPr lang="en-GB" sz="3200" u="sng" dirty="0">
                <a:solidFill>
                  <a:prstClr val="black"/>
                </a:solidFill>
                <a:hlinkClick r:id="rId4"/>
              </a:rPr>
              <a:t>Venus</a:t>
            </a: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90559" y="1089867"/>
            <a:ext cx="3562194" cy="4955203"/>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1874-1934 English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Studied at the Royal College of Music.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Composer, trombonist, teacher.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The Planets became successful just after WW1.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was shy and didn’t like popularity.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He influenced Benjamin Britten.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098" name="Picture 2" descr="middle-aged man in head and shoulder shot looking at camera">
            <a:extLst>
              <a:ext uri="{FF2B5EF4-FFF2-40B4-BE49-F238E27FC236}">
                <a16:creationId xmlns:a16="http://schemas.microsoft.com/office/drawing/2014/main" id="{0F9B67F7-A4DA-47BE-BBFC-3B1599DF9D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7515" y="1134212"/>
            <a:ext cx="3041553" cy="4154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644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97927" y="5218788"/>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3852753" y="5384459"/>
            <a:ext cx="5389124" cy="1077218"/>
          </a:xfrm>
          <a:prstGeom prst="rect">
            <a:avLst/>
          </a:prstGeom>
          <a:noFill/>
        </p:spPr>
        <p:txBody>
          <a:bodyPr wrap="square" rtlCol="0">
            <a:spAutoFit/>
          </a:bodyPr>
          <a:lstStyle/>
          <a:p>
            <a:pPr lvl="0"/>
            <a:r>
              <a:rPr kumimoji="0" lang="en-GB" sz="3200" b="1" i="0" u="none" strike="noStrike" kern="1200" cap="none" spc="0" normalizeH="0" baseline="0" noProof="0" dirty="0">
                <a:ln>
                  <a:noFill/>
                </a:ln>
                <a:solidFill>
                  <a:prstClr val="black"/>
                </a:solidFill>
                <a:effectLst/>
                <a:uLnTx/>
                <a:uFillTx/>
                <a:ea typeface="+mn-ea"/>
                <a:cs typeface="+mn-cs"/>
              </a:rPr>
              <a:t>Musicians: </a:t>
            </a:r>
            <a:r>
              <a:rPr lang="en-GB" sz="3200" dirty="0" err="1"/>
              <a:t>Bhujhangy</a:t>
            </a:r>
            <a:r>
              <a:rPr lang="en-GB" sz="3200" dirty="0"/>
              <a:t> Group</a:t>
            </a:r>
          </a:p>
          <a:p>
            <a:r>
              <a:rPr kumimoji="0" lang="en-GB" sz="3200" b="1" i="0" u="none" strike="noStrike" kern="1200" cap="none" spc="0" normalizeH="0" baseline="0" noProof="0" dirty="0">
                <a:ln>
                  <a:noFill/>
                </a:ln>
                <a:solidFill>
                  <a:prstClr val="black"/>
                </a:solidFill>
                <a:effectLst/>
                <a:uLnTx/>
                <a:uFillTx/>
                <a:ea typeface="+mn-ea"/>
                <a:cs typeface="+mn-cs"/>
              </a:rPr>
              <a:t>Song: </a:t>
            </a:r>
            <a:r>
              <a:rPr lang="en-GB" sz="3200" b="1" dirty="0" err="1">
                <a:solidFill>
                  <a:prstClr val="black"/>
                </a:solidFill>
                <a:hlinkClick r:id="rId4"/>
              </a:rPr>
              <a:t>Bhabiye</a:t>
            </a:r>
            <a:r>
              <a:rPr lang="en-GB" sz="3200" b="1" dirty="0">
                <a:solidFill>
                  <a:prstClr val="black"/>
                </a:solidFill>
                <a:hlinkClick r:id="rId4"/>
              </a:rPr>
              <a:t> </a:t>
            </a:r>
            <a:r>
              <a:rPr lang="en-GB" sz="3200" b="1" dirty="0" err="1">
                <a:solidFill>
                  <a:prstClr val="black"/>
                </a:solidFill>
                <a:hlinkClick r:id="rId4"/>
              </a:rPr>
              <a:t>Akh</a:t>
            </a:r>
            <a:r>
              <a:rPr lang="en-GB" sz="3200" b="1" dirty="0">
                <a:solidFill>
                  <a:prstClr val="black"/>
                </a:solidFill>
                <a:hlinkClick r:id="rId4"/>
              </a:rPr>
              <a:t> Larr </a:t>
            </a:r>
            <a:r>
              <a:rPr lang="en-GB" sz="3200" b="1" dirty="0" err="1">
                <a:solidFill>
                  <a:prstClr val="black"/>
                </a:solidFill>
                <a:hlinkClick r:id="rId4"/>
              </a:rPr>
              <a:t>Gayee</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45394" y="1039172"/>
            <a:ext cx="3562194" cy="5262979"/>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2000" b="0" i="0" u="none" strike="noStrike" kern="1200" cap="none" spc="0" normalizeH="0" baseline="0" noProof="0" dirty="0">
                <a:ln>
                  <a:noFill/>
                </a:ln>
                <a:solidFill>
                  <a:prstClr val="black"/>
                </a:solidFill>
                <a:effectLst/>
                <a:uLnTx/>
                <a:uFillTx/>
                <a:ea typeface="+mn-ea"/>
                <a:cs typeface="+mn-cs"/>
              </a:rPr>
              <a:t>This is Bhangra music which comes from the Punjab in India - </a:t>
            </a:r>
          </a:p>
          <a:p>
            <a:pPr lvl="0"/>
            <a:r>
              <a:rPr lang="en-GB" sz="2000" dirty="0"/>
              <a:t>a style which originated as a folk dance celebrated during the time of the harvest. </a:t>
            </a:r>
          </a:p>
          <a:p>
            <a:pPr lvl="0"/>
            <a:endParaRPr lang="en-GB" sz="2000" dirty="0"/>
          </a:p>
          <a:p>
            <a:pPr lvl="0"/>
            <a:r>
              <a:rPr lang="en-GB" sz="2000" dirty="0"/>
              <a:t>This song combines traditional Asian sounds with modern Western musical instruments and influences. It was created by the world’s longest running Bhangra band, who play the guitar, banjo and accordion as well as the </a:t>
            </a:r>
            <a:r>
              <a:rPr lang="en-GB" sz="2000" dirty="0" err="1"/>
              <a:t>dhol</a:t>
            </a:r>
            <a:r>
              <a:rPr lang="en-GB" sz="2000" dirty="0"/>
              <a:t> and tumbi.</a:t>
            </a: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050" name="Picture 2" descr="Punjab, India - Wikipedia">
            <a:extLst>
              <a:ext uri="{FF2B5EF4-FFF2-40B4-BE49-F238E27FC236}">
                <a16:creationId xmlns:a16="http://schemas.microsoft.com/office/drawing/2014/main" id="{B6AD152A-ED11-4720-A7D7-90DE854D9B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6958" y="1016952"/>
            <a:ext cx="2554315" cy="290340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hol VST Plugin - Indian virtual instruments - Swar VST">
            <a:extLst>
              <a:ext uri="{FF2B5EF4-FFF2-40B4-BE49-F238E27FC236}">
                <a16:creationId xmlns:a16="http://schemas.microsoft.com/office/drawing/2014/main" id="{CBF11804-01F2-423A-B948-1761D68D15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82093" y="1073492"/>
            <a:ext cx="1902365" cy="14577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ndian Folk Music Instrument One String Iktara 20&quot; Inch Tumbi With String |  eBay">
            <a:extLst>
              <a:ext uri="{FF2B5EF4-FFF2-40B4-BE49-F238E27FC236}">
                <a16:creationId xmlns:a16="http://schemas.microsoft.com/office/drawing/2014/main" id="{14A049B9-9DEB-4548-B91E-901733E3A2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61645" y="4086028"/>
            <a:ext cx="2265690" cy="145775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ccordion | Definition, Origin, History, Types, &amp; Facts | Britannica">
            <a:extLst>
              <a:ext uri="{FF2B5EF4-FFF2-40B4-BE49-F238E27FC236}">
                <a16:creationId xmlns:a16="http://schemas.microsoft.com/office/drawing/2014/main" id="{0AE640EC-E566-46A3-9943-F963AAFCB4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0845" y="2661555"/>
            <a:ext cx="2188723" cy="1633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5446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73480" y="5011754"/>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911207" y="5470704"/>
            <a:ext cx="4232793"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ea typeface="+mn-ea"/>
                <a:cs typeface="+mn-cs"/>
              </a:rPr>
              <a:t>Musician: </a:t>
            </a:r>
            <a:r>
              <a:rPr kumimoji="0" lang="en-GB" sz="3200" b="0" i="0" u="none" strike="noStrike" kern="1200" cap="none" spc="0" normalizeH="0" baseline="0" noProof="0" dirty="0" err="1">
                <a:ln>
                  <a:noFill/>
                </a:ln>
                <a:solidFill>
                  <a:prstClr val="black"/>
                </a:solidFill>
                <a:effectLst/>
                <a:uLnTx/>
                <a:uFillTx/>
                <a:cs typeface="Arial" panose="020B0604020202020204" pitchFamily="34" charset="0"/>
              </a:rPr>
              <a:t>Björk</a:t>
            </a:r>
            <a:endParaRPr kumimoji="0" lang="en-GB" sz="3200" b="0" i="0" u="none" strike="noStrike" kern="1200" cap="none" spc="0" normalizeH="0" baseline="0" noProof="0" dirty="0">
              <a:ln>
                <a:noFill/>
              </a:ln>
              <a:solidFill>
                <a:prstClr val="black"/>
              </a:solidFill>
              <a:effectLst/>
              <a:uLnTx/>
              <a:uFillTx/>
              <a:cs typeface="Arial" panose="020B0604020202020204" pitchFamily="34" charset="0"/>
            </a:endParaRPr>
          </a:p>
          <a:p>
            <a:pPr lvl="0"/>
            <a:r>
              <a:rPr kumimoji="0" lang="en-GB" sz="3200" b="1" i="0" u="none" strike="noStrike" kern="1200" cap="none" spc="0" normalizeH="0" baseline="0" noProof="0" dirty="0">
                <a:ln>
                  <a:noFill/>
                </a:ln>
                <a:solidFill>
                  <a:prstClr val="black"/>
                </a:solidFill>
                <a:effectLst/>
                <a:uLnTx/>
                <a:uFillTx/>
                <a:latin typeface="Calibri"/>
                <a:ea typeface="+mn-ea"/>
                <a:cs typeface="+mn-cs"/>
              </a:rPr>
              <a:t>Song: </a:t>
            </a:r>
            <a:r>
              <a:rPr lang="en-GB" sz="3200" u="sng" dirty="0">
                <a:solidFill>
                  <a:prstClr val="black"/>
                </a:solidFill>
                <a:hlinkClick r:id="rId4"/>
              </a:rPr>
              <a:t>It's oh so quiet</a:t>
            </a:r>
            <a:endParaRPr lang="en-GB" sz="3200" u="sng" dirty="0">
              <a:solidFill>
                <a:prstClr val="black"/>
              </a:solidFill>
            </a:endParaRPr>
          </a:p>
          <a:p>
            <a:pPr lvl="0"/>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290559" y="1089867"/>
            <a:ext cx="3562194" cy="3724096"/>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2000" b="0" i="0" u="none" strike="noStrike" kern="1200" cap="none" spc="0" normalizeH="0" baseline="0" noProof="0" dirty="0" err="1">
                <a:ln>
                  <a:noFill/>
                </a:ln>
                <a:solidFill>
                  <a:prstClr val="black"/>
                </a:solidFill>
                <a:effectLst/>
                <a:uLnTx/>
                <a:uFillTx/>
                <a:ea typeface="+mn-ea"/>
                <a:cs typeface="+mn-cs"/>
              </a:rPr>
              <a:t>Bj</a:t>
            </a:r>
            <a:r>
              <a:rPr lang="en-GB" sz="2000" dirty="0">
                <a:solidFill>
                  <a:prstClr val="black"/>
                </a:solidFill>
                <a:cs typeface="Arial" panose="020B0604020202020204" pitchFamily="34" charset="0"/>
              </a:rPr>
              <a:t>ö</a:t>
            </a:r>
            <a:r>
              <a:rPr kumimoji="0" lang="en-GB" sz="2000" b="0" i="0" u="none" strike="noStrike" kern="1200" cap="none" spc="0" normalizeH="0" baseline="0" noProof="0" dirty="0" err="1">
                <a:ln>
                  <a:noFill/>
                </a:ln>
                <a:solidFill>
                  <a:prstClr val="black"/>
                </a:solidFill>
                <a:effectLst/>
                <a:uLnTx/>
                <a:uFillTx/>
                <a:ea typeface="+mn-ea"/>
                <a:cs typeface="+mn-cs"/>
              </a:rPr>
              <a:t>rk</a:t>
            </a:r>
            <a:r>
              <a:rPr kumimoji="0" lang="en-GB" sz="2000" b="0" i="0" u="none" strike="noStrike" kern="1200" cap="none" spc="0" normalizeH="0" baseline="0" noProof="0" dirty="0">
                <a:ln>
                  <a:noFill/>
                </a:ln>
                <a:solidFill>
                  <a:prstClr val="black"/>
                </a:solidFill>
                <a:effectLst/>
                <a:uLnTx/>
                <a:uFillTx/>
                <a:ea typeface="+mn-ea"/>
                <a:cs typeface="+mn-cs"/>
              </a:rPr>
              <a:t> is from Iceland.  She is a </a:t>
            </a:r>
            <a:r>
              <a:rPr lang="en-GB" sz="2000" dirty="0"/>
              <a:t>singer, songwriter, composer, record producer, and actress.</a:t>
            </a:r>
            <a:endParaRPr kumimoji="0" lang="en-GB" sz="20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ea typeface="+mn-ea"/>
                <a:cs typeface="+mn-cs"/>
              </a:rPr>
              <a:t>She is known for her eclectic (adaptable) style and for the wide range of her voice (from low to high).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28" name="Picture 4" descr="Debut, Björk – Explosion">
            <a:extLst>
              <a:ext uri="{FF2B5EF4-FFF2-40B4-BE49-F238E27FC236}">
                <a16:creationId xmlns:a16="http://schemas.microsoft.com/office/drawing/2014/main" id="{D616167D-151E-433B-B099-74B17555A9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814" y="1158951"/>
            <a:ext cx="2152650" cy="21240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jörk - Icelandic Prolific, Maverick And Vibrant Artist | uDiscover Music">
            <a:extLst>
              <a:ext uri="{FF2B5EF4-FFF2-40B4-BE49-F238E27FC236}">
                <a16:creationId xmlns:a16="http://schemas.microsoft.com/office/drawing/2014/main" id="{C66CAF85-4078-44A4-A29E-992F1CB920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277" r="20213"/>
          <a:stretch/>
        </p:blipFill>
        <p:spPr bwMode="auto">
          <a:xfrm>
            <a:off x="6266931" y="2786823"/>
            <a:ext cx="2326614" cy="260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899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97927" y="5218788"/>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3827482" y="5511351"/>
            <a:ext cx="5389124" cy="1569660"/>
          </a:xfrm>
          <a:prstGeom prst="rect">
            <a:avLst/>
          </a:prstGeom>
          <a:noFill/>
        </p:spPr>
        <p:txBody>
          <a:bodyPr wrap="square" rtlCol="0">
            <a:spAutoFit/>
          </a:bodyPr>
          <a:lstStyle/>
          <a:p>
            <a:pPr lvl="0"/>
            <a:r>
              <a:rPr kumimoji="0" lang="en-GB" sz="3200" b="1" i="0" u="none" strike="noStrike" kern="1200" cap="none" spc="0" normalizeH="0" baseline="0" noProof="0" dirty="0">
                <a:ln>
                  <a:noFill/>
                </a:ln>
                <a:solidFill>
                  <a:prstClr val="black"/>
                </a:solidFill>
                <a:effectLst/>
                <a:uLnTx/>
                <a:uFillTx/>
                <a:ea typeface="+mn-ea"/>
                <a:cs typeface="+mn-cs"/>
              </a:rPr>
              <a:t>Musicians: </a:t>
            </a:r>
            <a:r>
              <a:rPr lang="en-GB" sz="3200" dirty="0"/>
              <a:t>Fisherman’s Friends</a:t>
            </a:r>
          </a:p>
          <a:p>
            <a:r>
              <a:rPr lang="en-GB" sz="3200" b="1" dirty="0">
                <a:solidFill>
                  <a:prstClr val="black"/>
                </a:solidFill>
              </a:rPr>
              <a:t>Song: </a:t>
            </a:r>
            <a:r>
              <a:rPr lang="en-GB" sz="3200" b="1" dirty="0">
                <a:solidFill>
                  <a:prstClr val="black"/>
                </a:solidFill>
                <a:hlinkClick r:id="rId4"/>
              </a:rPr>
              <a:t>Sloop John B</a:t>
            </a:r>
            <a:endParaRPr lang="en-GB" sz="3200" b="1" dirty="0">
              <a:solidFill>
                <a:prstClr val="black"/>
              </a:solidFill>
            </a:endParaRPr>
          </a:p>
          <a:p>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45394" y="1039172"/>
            <a:ext cx="3562194" cy="5355312"/>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lvl="0"/>
            <a:r>
              <a:rPr lang="en-GB" dirty="0"/>
              <a:t>This band is made of a group of fisherman from Port Isaac. They used to gather together to sing sea shanties on the harbour and were persuaded to record their music.</a:t>
            </a:r>
          </a:p>
          <a:p>
            <a:pPr lvl="0"/>
            <a:endParaRPr lang="en-GB" dirty="0"/>
          </a:p>
          <a:p>
            <a:pPr lvl="0"/>
            <a:r>
              <a:rPr lang="en-GB" dirty="0"/>
              <a:t>A shanty is a folk song, sung to aid the rhythmic work of the sea.</a:t>
            </a:r>
          </a:p>
          <a:p>
            <a:pPr lvl="0"/>
            <a:endParaRPr lang="en-GB" dirty="0"/>
          </a:p>
          <a:p>
            <a:pPr lvl="0"/>
            <a:r>
              <a:rPr lang="en-GB" dirty="0"/>
              <a:t>Fisherman's Friend is a throat lozenge developed by pharmacist James Lofthouse in 1865 to relieve various respiratory problems suffered by fishermen working in the extreme conditions of the northern deep-sea fishing grounds. </a:t>
            </a: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074" name="Picture 2" descr="Fisherman's Friends">
            <a:extLst>
              <a:ext uri="{FF2B5EF4-FFF2-40B4-BE49-F238E27FC236}">
                <a16:creationId xmlns:a16="http://schemas.microsoft.com/office/drawing/2014/main" id="{C5194DFB-C6FB-412B-AB43-DEC7754A3C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0940" y="1156662"/>
            <a:ext cx="5106422" cy="287058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isherman's Friend Original Extra Strong Lozenges, Menthol &amp; Eucalyptus  Throat Lozenges, Pack of 24 : Amazon.co.uk: Grocery">
            <a:extLst>
              <a:ext uri="{FF2B5EF4-FFF2-40B4-BE49-F238E27FC236}">
                <a16:creationId xmlns:a16="http://schemas.microsoft.com/office/drawing/2014/main" id="{31F6027F-ABEE-4FD4-B932-00CE117825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3992" y="4027251"/>
            <a:ext cx="2052536" cy="1449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6809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65382" y="5143855"/>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372669" y="5511351"/>
            <a:ext cx="4081105" cy="1077218"/>
          </a:xfrm>
          <a:prstGeom prst="rect">
            <a:avLst/>
          </a:prstGeom>
          <a:noFill/>
        </p:spPr>
        <p:txBody>
          <a:bodyPr wrap="square" rtlCol="0">
            <a:spAutoFit/>
          </a:bodyPr>
          <a:lstStyle/>
          <a:p>
            <a:pPr lvl="0"/>
            <a:r>
              <a:rPr kumimoji="0" lang="en-GB" sz="3200" b="1" i="0" u="none" strike="noStrike" kern="1200" cap="none" spc="0" normalizeH="0" baseline="0" noProof="0" dirty="0">
                <a:ln>
                  <a:noFill/>
                </a:ln>
                <a:solidFill>
                  <a:prstClr val="black"/>
                </a:solidFill>
                <a:effectLst/>
                <a:uLnTx/>
                <a:uFillTx/>
                <a:ea typeface="+mn-ea"/>
                <a:cs typeface="+mn-cs"/>
              </a:rPr>
              <a:t>Musicians: </a:t>
            </a:r>
            <a:r>
              <a:rPr lang="en-GB" sz="3200" dirty="0"/>
              <a:t>Beach Boys</a:t>
            </a:r>
          </a:p>
          <a:p>
            <a:r>
              <a:rPr lang="en-GB" sz="3200" b="1" dirty="0">
                <a:solidFill>
                  <a:prstClr val="black"/>
                </a:solidFill>
              </a:rPr>
              <a:t>Song: </a:t>
            </a:r>
            <a:r>
              <a:rPr lang="en-GB" sz="3200" b="1" dirty="0">
                <a:solidFill>
                  <a:prstClr val="black"/>
                </a:solidFill>
                <a:hlinkClick r:id="rId4"/>
              </a:rPr>
              <a:t>Good vibrations</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45394" y="1039172"/>
            <a:ext cx="3562194" cy="4247317"/>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Formed in California in 1961. Two brothers, a cousin and a friend.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Calibri"/>
                <a:ea typeface="+mn-ea"/>
                <a:cs typeface="+mn-cs"/>
              </a:rPr>
              <a:t>Their music focused on the interests of young people in the 1960s: surfing, romance and cars.  It was nicknamed the </a:t>
            </a:r>
            <a:r>
              <a:rPr lang="en-GB" i="1" dirty="0">
                <a:solidFill>
                  <a:prstClr val="black"/>
                </a:solidFill>
                <a:latin typeface="Calibri"/>
              </a:rPr>
              <a:t>C</a:t>
            </a:r>
            <a:r>
              <a:rPr kumimoji="0" lang="en-GB" sz="1800" i="1" u="none" strike="noStrike" kern="1200" cap="none" spc="0" normalizeH="0" baseline="0" noProof="0" dirty="0" err="1">
                <a:ln>
                  <a:noFill/>
                </a:ln>
                <a:solidFill>
                  <a:prstClr val="black"/>
                </a:solidFill>
                <a:effectLst/>
                <a:uLnTx/>
                <a:uFillTx/>
                <a:latin typeface="Calibri"/>
                <a:ea typeface="+mn-ea"/>
                <a:cs typeface="+mn-cs"/>
              </a:rPr>
              <a:t>alifornian</a:t>
            </a:r>
            <a:r>
              <a:rPr kumimoji="0" lang="en-GB" sz="1800" i="1" u="none" strike="noStrike" kern="1200" cap="none" spc="0" normalizeH="0" baseline="0" noProof="0" dirty="0">
                <a:ln>
                  <a:noFill/>
                </a:ln>
                <a:solidFill>
                  <a:prstClr val="black"/>
                </a:solidFill>
                <a:effectLst/>
                <a:uLnTx/>
                <a:uFillTx/>
                <a:latin typeface="Calibri"/>
                <a:ea typeface="+mn-ea"/>
                <a:cs typeface="+mn-cs"/>
              </a:rPr>
              <a:t> style.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a:ln>
                  <a:noFill/>
                </a:ln>
                <a:solidFill>
                  <a:prstClr val="black"/>
                </a:solidFill>
                <a:effectLst/>
                <a:uLnTx/>
                <a:uFillTx/>
                <a:latin typeface="Calibri"/>
                <a:ea typeface="+mn-ea"/>
                <a:cs typeface="+mn-cs"/>
              </a:rPr>
              <a:t>The Beach Boys are one of the most commercially successful bands of all time, selling over 100million records.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098" name="Picture 2" descr="Welcome to RolexMagazine.com: The Beach Boys More Than 50 Years Of Making  Magical Music...">
            <a:extLst>
              <a:ext uri="{FF2B5EF4-FFF2-40B4-BE49-F238E27FC236}">
                <a16:creationId xmlns:a16="http://schemas.microsoft.com/office/drawing/2014/main" id="{F2A245BF-6BF8-473B-A1DC-DB6F5E574D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5319" y="1959427"/>
            <a:ext cx="4390655" cy="3199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372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65382" y="5143855"/>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372669" y="5511351"/>
            <a:ext cx="4081105" cy="1077218"/>
          </a:xfrm>
          <a:prstGeom prst="rect">
            <a:avLst/>
          </a:prstGeom>
          <a:noFill/>
        </p:spPr>
        <p:txBody>
          <a:bodyPr wrap="square" rtlCol="0">
            <a:spAutoFit/>
          </a:bodyPr>
          <a:lstStyle/>
          <a:p>
            <a:pPr lvl="0"/>
            <a:r>
              <a:rPr kumimoji="0" lang="en-GB" sz="3200" b="1" i="0" u="none" strike="noStrike" kern="1200" cap="none" spc="0" normalizeH="0" baseline="0" noProof="0" dirty="0">
                <a:ln>
                  <a:noFill/>
                </a:ln>
                <a:solidFill>
                  <a:prstClr val="black"/>
                </a:solidFill>
                <a:effectLst/>
                <a:uLnTx/>
                <a:uFillTx/>
                <a:ea typeface="+mn-ea"/>
                <a:cs typeface="+mn-cs"/>
              </a:rPr>
              <a:t>Musicians: </a:t>
            </a:r>
            <a:r>
              <a:rPr lang="en-GB" sz="3200" dirty="0"/>
              <a:t>Prince</a:t>
            </a:r>
          </a:p>
          <a:p>
            <a:r>
              <a:rPr lang="en-GB" sz="3200" b="1" dirty="0">
                <a:solidFill>
                  <a:prstClr val="black"/>
                </a:solidFill>
              </a:rPr>
              <a:t>Song: </a:t>
            </a:r>
            <a:r>
              <a:rPr lang="en-GB" sz="3200" b="1" dirty="0">
                <a:solidFill>
                  <a:prstClr val="black"/>
                </a:solidFill>
                <a:hlinkClick r:id="rId4"/>
              </a:rPr>
              <a:t>Raspberry Beret</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45394" y="1039172"/>
            <a:ext cx="3562194" cy="5355312"/>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Prince Rogers Nelson was from Minneapolis, America and lived from 1958 – 2016. His backing band was called The Revolution.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r>
              <a:rPr kumimoji="0" lang="en-GB" sz="1800" b="0" i="0" u="none" strike="noStrike" kern="1200" cap="none" spc="0" normalizeH="0" baseline="0" noProof="0" dirty="0">
                <a:ln>
                  <a:noFill/>
                </a:ln>
                <a:solidFill>
                  <a:prstClr val="black"/>
                </a:solidFill>
                <a:effectLst/>
                <a:uLnTx/>
                <a:uFillTx/>
                <a:latin typeface="Calibri"/>
                <a:ea typeface="+mn-ea"/>
                <a:cs typeface="+mn-cs"/>
              </a:rPr>
              <a:t>He was a s</a:t>
            </a:r>
            <a:r>
              <a:rPr lang="en-GB" dirty="0" err="1"/>
              <a:t>inger</a:t>
            </a:r>
            <a:r>
              <a:rPr lang="en-GB" dirty="0"/>
              <a:t>, songwriter, musician (guitar, </a:t>
            </a:r>
            <a:r>
              <a:rPr lang="en-GB" dirty="0" err="1"/>
              <a:t>keybard</a:t>
            </a:r>
            <a:r>
              <a:rPr lang="en-GB" dirty="0"/>
              <a:t>, bass, drums), record producer and </a:t>
            </a:r>
          </a:p>
          <a:p>
            <a:r>
              <a:rPr lang="en-GB" dirty="0"/>
              <a:t>actor. He came from a very musical family and also wrote songs for other artists. He trained in classical ballet as a young man. </a:t>
            </a:r>
          </a:p>
          <a:p>
            <a:endParaRPr lang="en-GB" dirty="0"/>
          </a:p>
          <a:p>
            <a:r>
              <a:rPr lang="en-GB" dirty="0"/>
              <a:t>His film, Purple Rain, featured his songs and resulted in the album spending 24 weeks at number 1.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122" name="Picture 2" descr="Prince Dead at 57: The Musician Has Died in Minnesota">
            <a:extLst>
              <a:ext uri="{FF2B5EF4-FFF2-40B4-BE49-F238E27FC236}">
                <a16:creationId xmlns:a16="http://schemas.microsoft.com/office/drawing/2014/main" id="{B473F47E-AB9E-451F-A5B7-7943EB2D4F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7112" y="1059516"/>
            <a:ext cx="3241356" cy="4321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444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9"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1F3E58F9-B66C-40BE-B3B2-A7E9174A39C9}"/>
              </a:ext>
            </a:extLst>
          </p:cNvPr>
          <p:cNvSpPr>
            <a:spLocks noGrp="1"/>
          </p:cNvSpPr>
          <p:nvPr>
            <p:ph type="ctrTitle"/>
          </p:nvPr>
        </p:nvSpPr>
        <p:spPr>
          <a:xfrm>
            <a:off x="1455945" y="310078"/>
            <a:ext cx="6124777" cy="1297115"/>
          </a:xfrm>
        </p:spPr>
        <p:txBody>
          <a:bodyPr anchor="t">
            <a:normAutofit/>
          </a:bodyPr>
          <a:lstStyle/>
          <a:p>
            <a:pPr algn="l"/>
            <a:r>
              <a:rPr lang="en-GB" sz="3500" dirty="0">
                <a:solidFill>
                  <a:schemeClr val="accent6"/>
                </a:solidFill>
              </a:rPr>
              <a:t>What music are we listening to?</a:t>
            </a:r>
          </a:p>
        </p:txBody>
      </p:sp>
      <p:pic>
        <p:nvPicPr>
          <p:cNvPr id="6" name="Graphic 5" descr="Treble clef">
            <a:extLst>
              <a:ext uri="{FF2B5EF4-FFF2-40B4-BE49-F238E27FC236}">
                <a16:creationId xmlns:a16="http://schemas.microsoft.com/office/drawing/2014/main" id="{B0EA20BC-595E-4410-A348-CBD6C65D88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65382" y="5143855"/>
            <a:ext cx="1574742" cy="1574742"/>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8" y="-5976"/>
            <a:ext cx="467900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4" name="TextBox 3">
            <a:extLst>
              <a:ext uri="{FF2B5EF4-FFF2-40B4-BE49-F238E27FC236}">
                <a16:creationId xmlns:a16="http://schemas.microsoft.com/office/drawing/2014/main" id="{7EEFDD9B-6B8B-4FE3-A988-9E5D936578B4}"/>
              </a:ext>
            </a:extLst>
          </p:cNvPr>
          <p:cNvSpPr txBox="1"/>
          <p:nvPr/>
        </p:nvSpPr>
        <p:spPr>
          <a:xfrm>
            <a:off x="4372669" y="5511351"/>
            <a:ext cx="4081105" cy="1077218"/>
          </a:xfrm>
          <a:prstGeom prst="rect">
            <a:avLst/>
          </a:prstGeom>
          <a:noFill/>
        </p:spPr>
        <p:txBody>
          <a:bodyPr wrap="square" rtlCol="0">
            <a:spAutoFit/>
          </a:bodyPr>
          <a:lstStyle/>
          <a:p>
            <a:pPr lvl="0"/>
            <a:r>
              <a:rPr kumimoji="0" lang="en-GB" sz="3200" b="1" i="0" u="none" strike="noStrike" kern="1200" cap="none" spc="0" normalizeH="0" baseline="0" noProof="0" dirty="0">
                <a:ln>
                  <a:noFill/>
                </a:ln>
                <a:solidFill>
                  <a:prstClr val="black"/>
                </a:solidFill>
                <a:effectLst/>
                <a:uLnTx/>
                <a:uFillTx/>
                <a:ea typeface="+mn-ea"/>
                <a:cs typeface="+mn-cs"/>
              </a:rPr>
              <a:t>Musicians: </a:t>
            </a:r>
            <a:r>
              <a:rPr lang="en-GB" sz="3200" dirty="0" err="1"/>
              <a:t>Grandaddy</a:t>
            </a:r>
            <a:endParaRPr lang="en-GB" sz="3200" dirty="0"/>
          </a:p>
          <a:p>
            <a:r>
              <a:rPr lang="en-GB" sz="3200" b="1" dirty="0">
                <a:solidFill>
                  <a:prstClr val="black"/>
                </a:solidFill>
              </a:rPr>
              <a:t>Song: </a:t>
            </a:r>
            <a:r>
              <a:rPr lang="en-GB" sz="3200" u="sng" dirty="0">
                <a:solidFill>
                  <a:srgbClr val="0000FF"/>
                </a:solidFill>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Nature anthem</a:t>
            </a:r>
            <a:endParaRPr lang="en-GB" sz="3200" b="1" dirty="0">
              <a:solidFill>
                <a:prstClr val="black"/>
              </a:solidFill>
            </a:endParaRPr>
          </a:p>
        </p:txBody>
      </p:sp>
      <p:sp>
        <p:nvSpPr>
          <p:cNvPr id="17" name="TextBox 16">
            <a:extLst>
              <a:ext uri="{FF2B5EF4-FFF2-40B4-BE49-F238E27FC236}">
                <a16:creationId xmlns:a16="http://schemas.microsoft.com/office/drawing/2014/main" id="{B234EDCC-8D88-4E7B-8D8B-0375DC716A1B}"/>
              </a:ext>
            </a:extLst>
          </p:cNvPr>
          <p:cNvSpPr txBox="1"/>
          <p:nvPr/>
        </p:nvSpPr>
        <p:spPr>
          <a:xfrm>
            <a:off x="145394" y="1039172"/>
            <a:ext cx="3562194" cy="4524315"/>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mn-ea"/>
                <a:cs typeface="+mn-cs"/>
              </a:rPr>
              <a:t>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American indie band from California. 1992-2006, then split but re-formed in 2006.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The lead singer was a professional skateboarder but was injured so turned to music instead.  Many of their first performances were at skateboarding competitions.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The band was influenced by many 1980s bands such as Thompson Twins, OMD, Human League, Depeche Mode.</a:t>
            </a:r>
          </a:p>
        </p:txBody>
      </p:sp>
      <p:pic>
        <p:nvPicPr>
          <p:cNvPr id="6146" name="Picture 2" descr="Grandaddy | John Peel Wiki | Fandom">
            <a:extLst>
              <a:ext uri="{FF2B5EF4-FFF2-40B4-BE49-F238E27FC236}">
                <a16:creationId xmlns:a16="http://schemas.microsoft.com/office/drawing/2014/main" id="{8714B47D-AC5C-4E78-9C40-D7056109C7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7524" y="1402607"/>
            <a:ext cx="4286250" cy="337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993947"/>
      </p:ext>
    </p:extLst>
  </p:cSld>
  <p:clrMapOvr>
    <a:masterClrMapping/>
  </p:clrMapOvr>
</p:sld>
</file>

<file path=ppt/theme/theme1.xml><?xml version="1.0" encoding="utf-8"?>
<a:theme xmlns:a="http://schemas.openxmlformats.org/drawingml/2006/main" name="1_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2693</TotalTime>
  <Words>2426</Words>
  <Application>Microsoft Office PowerPoint</Application>
  <PresentationFormat>On-screen Show (4:3)</PresentationFormat>
  <Paragraphs>363</Paragraphs>
  <Slides>34</Slides>
  <Notes>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34</vt:i4>
      </vt:variant>
    </vt:vector>
  </HeadingPairs>
  <TitlesOfParts>
    <vt:vector size="40" baseType="lpstr">
      <vt:lpstr>MS PGothic</vt:lpstr>
      <vt:lpstr>Arial</vt:lpstr>
      <vt:lpstr>Calibri</vt:lpstr>
      <vt:lpstr>Times New Roman</vt:lpstr>
      <vt:lpstr>1_Office Theme</vt:lpstr>
      <vt:lpstr>Office Theme</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lpstr>What music are we listening 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music are we listening to?</dc:title>
  <dc:creator>HeadTeacher</dc:creator>
  <cp:lastModifiedBy>HeadTeacher</cp:lastModifiedBy>
  <cp:revision>225</cp:revision>
  <dcterms:created xsi:type="dcterms:W3CDTF">2021-08-27T15:14:02Z</dcterms:created>
  <dcterms:modified xsi:type="dcterms:W3CDTF">2024-06-16T17:27:44Z</dcterms:modified>
</cp:coreProperties>
</file>